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8"/>
  </p:notesMasterIdLst>
  <p:sldIdLst>
    <p:sldId id="256" r:id="rId2"/>
    <p:sldId id="257" r:id="rId3"/>
    <p:sldId id="297" r:id="rId4"/>
    <p:sldId id="296" r:id="rId5"/>
    <p:sldId id="298" r:id="rId6"/>
    <p:sldId id="301"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300" r:id="rId34"/>
    <p:sldId id="284" r:id="rId35"/>
    <p:sldId id="285" r:id="rId36"/>
    <p:sldId id="286" r:id="rId37"/>
    <p:sldId id="287" r:id="rId38"/>
    <p:sldId id="288" r:id="rId39"/>
    <p:sldId id="289" r:id="rId40"/>
    <p:sldId id="290" r:id="rId41"/>
    <p:sldId id="291" r:id="rId42"/>
    <p:sldId id="292" r:id="rId43"/>
    <p:sldId id="293" r:id="rId44"/>
    <p:sldId id="294" r:id="rId45"/>
    <p:sldId id="299" r:id="rId46"/>
    <p:sldId id="295" r:id="rId47"/>
  </p:sldIdLst>
  <p:sldSz cx="21564600" cy="10287000"/>
  <p:notesSz cx="6858000" cy="9144000"/>
  <p:embeddedFontLst>
    <p:embeddedFont>
      <p:font typeface="Canva Sans" panose="020B0604020202020204" charset="0"/>
      <p:regular r:id="rId49"/>
    </p:embeddedFont>
    <p:embeddedFont>
      <p:font typeface="Canva Sans Bold" panose="020B0604020202020204" charset="0"/>
      <p:regular r:id="rId50"/>
    </p:embeddedFont>
    <p:embeddedFont>
      <p:font typeface="Gagalin" panose="020B0604020202020204" charset="0"/>
      <p:regular r:id="rId51"/>
    </p:embeddedFont>
    <p:embeddedFont>
      <p:font typeface="Garet Light" panose="020B0604020202020204" charset="0"/>
      <p:regular r:id="rId52"/>
    </p:embeddedFont>
    <p:embeddedFont>
      <p:font typeface="League Spartan" panose="020B0604020202020204" charset="0"/>
      <p:regular r:id="rId53"/>
    </p:embeddedFont>
    <p:embeddedFont>
      <p:font typeface="Poppins" panose="00000500000000000000" pitchFamily="2" charset="0"/>
      <p:regular r:id="rId54"/>
    </p:embeddedFont>
    <p:embeddedFont>
      <p:font typeface="Quotes Script" panose="020B0604020202020204" charset="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B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2" d="100"/>
          <a:sy n="52" d="100"/>
        </p:scale>
        <p:origin x="182" y="-24"/>
      </p:cViewPr>
      <p:guideLst>
        <p:guide orient="horz" pos="2184"/>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jpe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svg>
</file>

<file path=ppt/media/image30.jpeg>
</file>

<file path=ppt/media/image31.jpeg>
</file>

<file path=ppt/media/image32.jpeg>
</file>

<file path=ppt/media/image33.png>
</file>

<file path=ppt/media/image34.png>
</file>

<file path=ppt/media/image35.png>
</file>

<file path=ppt/media/image36.svg>
</file>

<file path=ppt/media/image37.jpeg>
</file>

<file path=ppt/media/image38.jpeg>
</file>

<file path=ppt/media/image39.pn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png>
</file>

<file path=ppt/media/image5.svg>
</file>

<file path=ppt/media/image50.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44085D-BA69-40F1-9F53-FFCFBE35BE33}" type="datetimeFigureOut">
              <a:rPr lang="en-MY" smtClean="0"/>
              <a:t>14/8/2025</a:t>
            </a:fld>
            <a:endParaRPr lang="en-MY"/>
          </a:p>
        </p:txBody>
      </p:sp>
      <p:sp>
        <p:nvSpPr>
          <p:cNvPr id="4" name="Slide Image Placeholder 3"/>
          <p:cNvSpPr>
            <a:spLocks noGrp="1" noRot="1" noChangeAspect="1"/>
          </p:cNvSpPr>
          <p:nvPr>
            <p:ph type="sldImg" idx="2"/>
          </p:nvPr>
        </p:nvSpPr>
        <p:spPr>
          <a:xfrm>
            <a:off x="195263" y="1143000"/>
            <a:ext cx="6467475"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EB046D-49D4-47B0-9A7C-A872384A9241}" type="slidenum">
              <a:rPr lang="en-MY" smtClean="0"/>
              <a:t>‹#›</a:t>
            </a:fld>
            <a:endParaRPr lang="en-MY"/>
          </a:p>
        </p:txBody>
      </p:sp>
    </p:spTree>
    <p:extLst>
      <p:ext uri="{BB962C8B-B14F-4D97-AF65-F5344CB8AC3E}">
        <p14:creationId xmlns:p14="http://schemas.microsoft.com/office/powerpoint/2010/main" val="1685762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CFEB046D-49D4-47B0-9A7C-A872384A9241}" type="slidenum">
              <a:rPr lang="en-MY" smtClean="0"/>
              <a:t>1</a:t>
            </a:fld>
            <a:endParaRPr lang="en-MY"/>
          </a:p>
        </p:txBody>
      </p:sp>
    </p:spTree>
    <p:extLst>
      <p:ext uri="{BB962C8B-B14F-4D97-AF65-F5344CB8AC3E}">
        <p14:creationId xmlns:p14="http://schemas.microsoft.com/office/powerpoint/2010/main" val="3825146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2" Type="http://schemas.openxmlformats.org/officeDocument/2006/relationships/hyperlink" Target="../../../../xampp/htdocs/TerracoreCommunity/index.html"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6.svg"/><Relationship Id="rId7" Type="http://schemas.openxmlformats.org/officeDocument/2006/relationships/image" Target="../media/image7.svg"/><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slide" Target="slide41.xml"/><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7.xml"/><Relationship Id="rId5" Type="http://schemas.openxmlformats.org/officeDocument/2006/relationships/image" Target="../media/image49.png"/><Relationship Id="rId4" Type="http://schemas.openxmlformats.org/officeDocument/2006/relationships/image" Target="../media/image48.jpeg"/></Relationships>
</file>

<file path=ppt/slides/_rels/slide42.xml.rels><?xml version="1.0" encoding="UTF-8" standalone="yes"?>
<Relationships xmlns="http://schemas.openxmlformats.org/package/2006/relationships"><Relationship Id="rId8" Type="http://schemas.openxmlformats.org/officeDocument/2006/relationships/slide" Target="slide28.xml"/><Relationship Id="rId3" Type="http://schemas.openxmlformats.org/officeDocument/2006/relationships/slide" Target="slide43.xml"/><Relationship Id="rId7" Type="http://schemas.openxmlformats.org/officeDocument/2006/relationships/slide" Target="slide9.xml"/><Relationship Id="rId2" Type="http://schemas.openxmlformats.org/officeDocument/2006/relationships/image" Target="../media/image45.jpeg"/><Relationship Id="rId1" Type="http://schemas.openxmlformats.org/officeDocument/2006/relationships/slideLayout" Target="../slideLayouts/slideLayout7.xml"/><Relationship Id="rId6" Type="http://schemas.openxmlformats.org/officeDocument/2006/relationships/slide" Target="slide38.xml"/><Relationship Id="rId5" Type="http://schemas.openxmlformats.org/officeDocument/2006/relationships/slide" Target="slide37.xml"/><Relationship Id="rId4" Type="http://schemas.openxmlformats.org/officeDocument/2006/relationships/slide" Target="slide36.xml"/><Relationship Id="rId9" Type="http://schemas.openxmlformats.org/officeDocument/2006/relationships/slide" Target="slide12.xml"/></Relationships>
</file>

<file path=ppt/slides/_rels/slide4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45.jpeg"/><Relationship Id="rId1" Type="http://schemas.openxmlformats.org/officeDocument/2006/relationships/slideLayout" Target="../slideLayouts/slideLayout7.xml"/><Relationship Id="rId6" Type="http://schemas.openxmlformats.org/officeDocument/2006/relationships/slide" Target="slide25.xml"/><Relationship Id="rId5" Type="http://schemas.openxmlformats.org/officeDocument/2006/relationships/slide" Target="slide24.xml"/><Relationship Id="rId4" Type="http://schemas.openxmlformats.org/officeDocument/2006/relationships/slide" Target="slide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742"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3">
              <a:alphaModFix amt="80000"/>
            </a:blip>
            <a:stretch>
              <a:fillRect b="-39814"/>
            </a:stretch>
          </a:blipFill>
        </p:spPr>
      </p:sp>
      <p:sp>
        <p:nvSpPr>
          <p:cNvPr id="7" name="TextBox 7"/>
          <p:cNvSpPr txBox="1"/>
          <p:nvPr/>
        </p:nvSpPr>
        <p:spPr>
          <a:xfrm>
            <a:off x="3426164" y="2449144"/>
            <a:ext cx="14721797" cy="3103414"/>
          </a:xfrm>
          <a:prstGeom prst="rect">
            <a:avLst/>
          </a:prstGeom>
        </p:spPr>
        <p:txBody>
          <a:bodyPr lIns="0" tIns="0" rIns="0" bIns="0" rtlCol="0" anchor="t">
            <a:spAutoFit/>
          </a:bodyPr>
          <a:lstStyle/>
          <a:p>
            <a:pPr algn="ctr">
              <a:lnSpc>
                <a:spcPts val="24196"/>
              </a:lnSpc>
            </a:pPr>
            <a:r>
              <a:rPr lang="en-US" sz="17160" dirty="0">
                <a:solidFill>
                  <a:srgbClr val="FFC000"/>
                </a:solidFill>
                <a:latin typeface="Quotes Script"/>
                <a:ea typeface="Quotes Script"/>
                <a:cs typeface="Quotes Script"/>
                <a:sym typeface="Quotes Script"/>
              </a:rPr>
              <a:t>WELCOME</a:t>
            </a:r>
          </a:p>
        </p:txBody>
      </p:sp>
      <p:sp>
        <p:nvSpPr>
          <p:cNvPr id="8" name="TextBox 8"/>
          <p:cNvSpPr txBox="1"/>
          <p:nvPr/>
        </p:nvSpPr>
        <p:spPr>
          <a:xfrm>
            <a:off x="3426164" y="4192662"/>
            <a:ext cx="14721797" cy="3103414"/>
          </a:xfrm>
          <a:prstGeom prst="rect">
            <a:avLst/>
          </a:prstGeom>
        </p:spPr>
        <p:txBody>
          <a:bodyPr lIns="0" tIns="0" rIns="0" bIns="0" rtlCol="0" anchor="t">
            <a:spAutoFit/>
          </a:bodyPr>
          <a:lstStyle/>
          <a:p>
            <a:pPr algn="ctr">
              <a:lnSpc>
                <a:spcPts val="24196"/>
              </a:lnSpc>
            </a:pPr>
            <a:r>
              <a:rPr lang="en-US" sz="17160" dirty="0">
                <a:solidFill>
                  <a:srgbClr val="FFFF00"/>
                </a:solidFill>
                <a:latin typeface="Quotes Script"/>
                <a:ea typeface="Quotes Script"/>
                <a:cs typeface="Quotes Script"/>
                <a:sym typeface="Quotes Script"/>
              </a:rPr>
              <a:t>TO OUR SLIDE</a:t>
            </a:r>
          </a:p>
        </p:txBody>
      </p:sp>
      <p:sp>
        <p:nvSpPr>
          <p:cNvPr id="9" name="TextBox 9"/>
          <p:cNvSpPr txBox="1"/>
          <p:nvPr/>
        </p:nvSpPr>
        <p:spPr>
          <a:xfrm>
            <a:off x="7355748" y="7116366"/>
            <a:ext cx="7330700" cy="511710"/>
          </a:xfrm>
          <a:prstGeom prst="rect">
            <a:avLst/>
          </a:prstGeom>
        </p:spPr>
        <p:txBody>
          <a:bodyPr lIns="0" tIns="0" rIns="0" bIns="0" rtlCol="0" anchor="t">
            <a:spAutoFit/>
          </a:bodyPr>
          <a:lstStyle/>
          <a:p>
            <a:pPr algn="ctr">
              <a:lnSpc>
                <a:spcPts val="3869"/>
              </a:lnSpc>
            </a:pPr>
            <a:r>
              <a:rPr lang="en-US" sz="3307">
                <a:solidFill>
                  <a:srgbClr val="FFFFFF"/>
                </a:solidFill>
                <a:latin typeface="Poppins"/>
                <a:ea typeface="Poppins"/>
                <a:cs typeface="Poppins"/>
                <a:sym typeface="Poppins"/>
              </a:rPr>
              <a:t>Let's Focus On Our Slide Until End</a:t>
            </a:r>
          </a:p>
        </p:txBody>
      </p:sp>
      <p:grpSp>
        <p:nvGrpSpPr>
          <p:cNvPr id="10" name="Group 10"/>
          <p:cNvGrpSpPr/>
          <p:nvPr/>
        </p:nvGrpSpPr>
        <p:grpSpPr>
          <a:xfrm>
            <a:off x="8264953" y="832628"/>
            <a:ext cx="5134809" cy="842782"/>
            <a:chOff x="0" y="0"/>
            <a:chExt cx="6846412" cy="1123709"/>
          </a:xfrm>
        </p:grpSpPr>
        <p:sp>
          <p:nvSpPr>
            <p:cNvPr id="11" name="Freeform 11"/>
            <p:cNvSpPr/>
            <p:nvPr/>
          </p:nvSpPr>
          <p:spPr>
            <a:xfrm>
              <a:off x="2715900" y="0"/>
              <a:ext cx="1271688" cy="1123709"/>
            </a:xfrm>
            <a:custGeom>
              <a:avLst/>
              <a:gdLst/>
              <a:ahLst/>
              <a:cxnLst/>
              <a:rect l="l" t="t" r="r" b="b"/>
              <a:pathLst>
                <a:path w="1271688" h="1123709">
                  <a:moveTo>
                    <a:pt x="0" y="0"/>
                  </a:moveTo>
                  <a:lnTo>
                    <a:pt x="1271688" y="0"/>
                  </a:lnTo>
                  <a:lnTo>
                    <a:pt x="1271688" y="1123709"/>
                  </a:lnTo>
                  <a:lnTo>
                    <a:pt x="0" y="11237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0" y="309460"/>
              <a:ext cx="2738037" cy="466690"/>
            </a:xfrm>
            <a:prstGeom prst="rect">
              <a:avLst/>
            </a:prstGeom>
          </p:spPr>
          <p:txBody>
            <a:bodyPr lIns="0" tIns="0" rIns="0" bIns="0" rtlCol="0" anchor="t">
              <a:spAutoFit/>
            </a:bodyPr>
            <a:lstStyle/>
            <a:p>
              <a:pPr marL="0" lvl="0" indent="0" algn="r">
                <a:lnSpc>
                  <a:spcPts val="3072"/>
                </a:lnSpc>
                <a:spcBef>
                  <a:spcPct val="0"/>
                </a:spcBef>
              </a:pPr>
              <a:r>
                <a:rPr lang="en-US" sz="2194" spc="272">
                  <a:solidFill>
                    <a:srgbClr val="FFFFFF"/>
                  </a:solidFill>
                  <a:latin typeface="Garet Light"/>
                  <a:ea typeface="Garet Light"/>
                  <a:cs typeface="Garet Light"/>
                  <a:sym typeface="Garet Light"/>
                </a:rPr>
                <a:t>TERRACORE</a:t>
              </a:r>
            </a:p>
          </p:txBody>
        </p:sp>
        <p:sp>
          <p:nvSpPr>
            <p:cNvPr id="13" name="TextBox 13"/>
            <p:cNvSpPr txBox="1"/>
            <p:nvPr/>
          </p:nvSpPr>
          <p:spPr>
            <a:xfrm>
              <a:off x="3987588" y="309460"/>
              <a:ext cx="2858824" cy="466690"/>
            </a:xfrm>
            <a:prstGeom prst="rect">
              <a:avLst/>
            </a:prstGeom>
          </p:spPr>
          <p:txBody>
            <a:bodyPr lIns="0" tIns="0" rIns="0" bIns="0" rtlCol="0" anchor="t">
              <a:spAutoFit/>
            </a:bodyPr>
            <a:lstStyle/>
            <a:p>
              <a:pPr algn="l">
                <a:lnSpc>
                  <a:spcPts val="3072"/>
                </a:lnSpc>
              </a:pPr>
              <a:r>
                <a:rPr lang="en-US" sz="2194" spc="272">
                  <a:solidFill>
                    <a:srgbClr val="FFFFFF"/>
                  </a:solidFill>
                  <a:latin typeface="Garet Light"/>
                  <a:ea typeface="Garet Light"/>
                  <a:cs typeface="Garet Light"/>
                  <a:sym typeface="Garet Light"/>
                </a:rPr>
                <a:t>COMMUNITY</a:t>
              </a:r>
            </a:p>
          </p:txBody>
        </p:sp>
      </p:grpSp>
      <p:grpSp>
        <p:nvGrpSpPr>
          <p:cNvPr id="14" name="Group 14"/>
          <p:cNvGrpSpPr/>
          <p:nvPr/>
        </p:nvGrpSpPr>
        <p:grpSpPr>
          <a:xfrm>
            <a:off x="7773307" y="9062148"/>
            <a:ext cx="6027510" cy="915952"/>
            <a:chOff x="0" y="0"/>
            <a:chExt cx="8036680" cy="1221270"/>
          </a:xfrm>
        </p:grpSpPr>
        <p:sp>
          <p:nvSpPr>
            <p:cNvPr id="15" name="TextBox 15"/>
            <p:cNvSpPr txBox="1"/>
            <p:nvPr/>
          </p:nvSpPr>
          <p:spPr>
            <a:xfrm>
              <a:off x="0" y="-85725"/>
              <a:ext cx="8036680" cy="696360"/>
            </a:xfrm>
            <a:prstGeom prst="rect">
              <a:avLst/>
            </a:prstGeom>
          </p:spPr>
          <p:txBody>
            <a:bodyPr lIns="0" tIns="0" rIns="0" bIns="0" rtlCol="0" anchor="t">
              <a:spAutoFit/>
            </a:bodyPr>
            <a:lstStyle/>
            <a:p>
              <a:pPr algn="ctr">
                <a:lnSpc>
                  <a:spcPts val="4494"/>
                </a:lnSpc>
              </a:pPr>
              <a:r>
                <a:rPr lang="en-US" sz="3016" dirty="0">
                  <a:solidFill>
                    <a:srgbClr val="FFFFFF"/>
                  </a:solidFill>
                  <a:latin typeface="Gagalin"/>
                  <a:ea typeface="Gagalin"/>
                  <a:cs typeface="Gagalin"/>
                  <a:sym typeface="Gagalin"/>
                </a:rPr>
                <a:t>&lt;&lt;&lt; Made BY &gt;&gt;&gt;</a:t>
              </a:r>
            </a:p>
          </p:txBody>
        </p:sp>
        <p:sp>
          <p:nvSpPr>
            <p:cNvPr id="16" name="TextBox 16"/>
            <p:cNvSpPr txBox="1"/>
            <p:nvPr/>
          </p:nvSpPr>
          <p:spPr>
            <a:xfrm>
              <a:off x="0" y="524910"/>
              <a:ext cx="8036680" cy="696360"/>
            </a:xfrm>
            <a:prstGeom prst="rect">
              <a:avLst/>
            </a:prstGeom>
          </p:spPr>
          <p:txBody>
            <a:bodyPr lIns="0" tIns="0" rIns="0" bIns="0" rtlCol="0" anchor="t">
              <a:spAutoFit/>
            </a:bodyPr>
            <a:lstStyle/>
            <a:p>
              <a:pPr algn="ctr">
                <a:lnSpc>
                  <a:spcPts val="4494"/>
                </a:lnSpc>
              </a:pPr>
              <a:r>
                <a:rPr lang="en-US" sz="3016">
                  <a:solidFill>
                    <a:srgbClr val="FFFFFF"/>
                  </a:solidFill>
                  <a:latin typeface="Gagalin"/>
                  <a:ea typeface="Gagalin"/>
                  <a:cs typeface="Gagalin"/>
                  <a:sym typeface="Gagalin"/>
                </a:rPr>
                <a:t>Danish &amp; farriz</a:t>
              </a:r>
            </a:p>
          </p:txBody>
        </p:sp>
      </p:grpSp>
      <p:sp>
        <p:nvSpPr>
          <p:cNvPr id="4" name="Freeform 3">
            <a:extLst>
              <a:ext uri="{FF2B5EF4-FFF2-40B4-BE49-F238E27FC236}">
                <a16:creationId xmlns:a16="http://schemas.microsoft.com/office/drawing/2014/main" id="{1F6AE0F7-CFE1-08B5-03E8-A1F2DB55F6E6}"/>
              </a:ext>
            </a:extLst>
          </p:cNvPr>
          <p:cNvSpPr/>
          <p:nvPr/>
        </p:nvSpPr>
        <p:spPr>
          <a:xfrm>
            <a:off x="18231532" y="7200900"/>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4">
            <a:extLst>
              <a:ext uri="{FF2B5EF4-FFF2-40B4-BE49-F238E27FC236}">
                <a16:creationId xmlns:a16="http://schemas.microsoft.com/office/drawing/2014/main" id="{A7A37AAA-B2D5-A12C-19C6-B2C4947965D9}"/>
              </a:ext>
            </a:extLst>
          </p:cNvPr>
          <p:cNvSpPr/>
          <p:nvPr/>
        </p:nvSpPr>
        <p:spPr>
          <a:xfrm>
            <a:off x="-256493" y="-1531202"/>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5">
            <a:extLst>
              <a:ext uri="{FF2B5EF4-FFF2-40B4-BE49-F238E27FC236}">
                <a16:creationId xmlns:a16="http://schemas.microsoft.com/office/drawing/2014/main" id="{5E77399E-B7C4-9155-423C-950AA7FB5A11}"/>
              </a:ext>
            </a:extLst>
          </p:cNvPr>
          <p:cNvSpPr/>
          <p:nvPr/>
        </p:nvSpPr>
        <p:spPr>
          <a:xfrm>
            <a:off x="17204172" y="-494318"/>
            <a:ext cx="4131780" cy="4114800"/>
          </a:xfrm>
          <a:custGeom>
            <a:avLst/>
            <a:gdLst/>
            <a:ahLst/>
            <a:cxnLst/>
            <a:rect l="l" t="t" r="r" b="b"/>
            <a:pathLst>
              <a:path w="4131780" h="4114800">
                <a:moveTo>
                  <a:pt x="0" y="0"/>
                </a:moveTo>
                <a:lnTo>
                  <a:pt x="4131780" y="0"/>
                </a:lnTo>
                <a:lnTo>
                  <a:pt x="413178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7" name="Freeform 9">
            <a:extLst>
              <a:ext uri="{FF2B5EF4-FFF2-40B4-BE49-F238E27FC236}">
                <a16:creationId xmlns:a16="http://schemas.microsoft.com/office/drawing/2014/main" id="{AC91AC26-5871-827E-D58C-7B30343189C9}"/>
              </a:ext>
            </a:extLst>
          </p:cNvPr>
          <p:cNvSpPr/>
          <p:nvPr/>
        </p:nvSpPr>
        <p:spPr>
          <a:xfrm>
            <a:off x="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sp>
        <p:nvSpPr>
          <p:cNvPr id="3" name="Freeform 3"/>
          <p:cNvSpPr/>
          <p:nvPr/>
        </p:nvSpPr>
        <p:spPr>
          <a:xfrm>
            <a:off x="1721941" y="47961"/>
            <a:ext cx="3393981" cy="980739"/>
          </a:xfrm>
          <a:custGeom>
            <a:avLst/>
            <a:gdLst/>
            <a:ahLst/>
            <a:cxnLst/>
            <a:rect l="l" t="t" r="r" b="b"/>
            <a:pathLst>
              <a:path w="3393981" h="980739">
                <a:moveTo>
                  <a:pt x="0" y="0"/>
                </a:moveTo>
                <a:lnTo>
                  <a:pt x="3393981" y="0"/>
                </a:lnTo>
                <a:lnTo>
                  <a:pt x="3393981" y="980739"/>
                </a:lnTo>
                <a:lnTo>
                  <a:pt x="0" y="980739"/>
                </a:lnTo>
                <a:lnTo>
                  <a:pt x="0" y="0"/>
                </a:lnTo>
                <a:close/>
              </a:path>
            </a:pathLst>
          </a:custGeom>
          <a:blipFill>
            <a:blip r:embed="rId3">
              <a:alphaModFix amt="65999"/>
              <a:extLst>
                <a:ext uri="{96DAC541-7B7A-43D3-8B79-37D633B846F1}">
                  <asvg:svgBlip xmlns:asvg="http://schemas.microsoft.com/office/drawing/2016/SVG/main" r:embed="rId4"/>
                </a:ext>
              </a:extLst>
            </a:blip>
            <a:stretch>
              <a:fillRect/>
            </a:stretch>
          </a:blipFill>
        </p:spPr>
      </p:sp>
      <p:sp>
        <p:nvSpPr>
          <p:cNvPr id="4" name="Freeform 4"/>
          <p:cNvSpPr/>
          <p:nvPr/>
        </p:nvSpPr>
        <p:spPr>
          <a:xfrm rot="5400000">
            <a:off x="8355313"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5400000">
            <a:off x="11668125"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2004538" flipH="1">
            <a:off x="3896136" y="2638611"/>
            <a:ext cx="6649046" cy="1878355"/>
          </a:xfrm>
          <a:custGeom>
            <a:avLst/>
            <a:gdLst/>
            <a:ahLst/>
            <a:cxnLst/>
            <a:rect l="l" t="t" r="r" b="b"/>
            <a:pathLst>
              <a:path w="6649046" h="1878355">
                <a:moveTo>
                  <a:pt x="6649045" y="0"/>
                </a:moveTo>
                <a:lnTo>
                  <a:pt x="0" y="0"/>
                </a:lnTo>
                <a:lnTo>
                  <a:pt x="0" y="1878356"/>
                </a:lnTo>
                <a:lnTo>
                  <a:pt x="6649045" y="1878356"/>
                </a:lnTo>
                <a:lnTo>
                  <a:pt x="6649045"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11606488" y="3062959"/>
            <a:ext cx="7740961" cy="3658870"/>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Logo &amp; Nav button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-Basically, it will reload the page when clicked.</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1607984" y="265713"/>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1701984"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3540372">
            <a:off x="8658028" y="2723588"/>
            <a:ext cx="5281161" cy="1491928"/>
          </a:xfrm>
          <a:custGeom>
            <a:avLst/>
            <a:gdLst/>
            <a:ahLst/>
            <a:cxnLst/>
            <a:rect l="l" t="t" r="r" b="b"/>
            <a:pathLst>
              <a:path w="5281161" h="1491928">
                <a:moveTo>
                  <a:pt x="0" y="0"/>
                </a:moveTo>
                <a:lnTo>
                  <a:pt x="5281161" y="0"/>
                </a:lnTo>
                <a:lnTo>
                  <a:pt x="5281161" y="1491928"/>
                </a:lnTo>
                <a:lnTo>
                  <a:pt x="0" y="14919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2859793" y="3018554"/>
            <a:ext cx="6058540" cy="4582795"/>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Home Button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the page will go to the</a:t>
            </a:r>
          </a:p>
          <a:p>
            <a:pPr algn="ctr">
              <a:lnSpc>
                <a:spcPts val="7279"/>
              </a:lnSpc>
            </a:pPr>
            <a:r>
              <a:rPr lang="en-US" sz="5199">
                <a:solidFill>
                  <a:srgbClr val="FFDE59"/>
                </a:solidFill>
                <a:latin typeface="Gagalin"/>
                <a:ea typeface="Gagalin"/>
                <a:cs typeface="Gagalin"/>
                <a:sym typeface="Gagalin"/>
              </a:rPr>
              <a:t>description section</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402571" y="1028700"/>
            <a:ext cx="8027033" cy="5355382"/>
            <a:chOff x="0" y="0"/>
            <a:chExt cx="10702711" cy="7140509"/>
          </a:xfrm>
        </p:grpSpPr>
        <p:sp>
          <p:nvSpPr>
            <p:cNvPr id="3" name="Freeform 3"/>
            <p:cNvSpPr/>
            <p:nvPr/>
          </p:nvSpPr>
          <p:spPr>
            <a:xfrm>
              <a:off x="0" y="0"/>
              <a:ext cx="10702711" cy="3489256"/>
            </a:xfrm>
            <a:custGeom>
              <a:avLst/>
              <a:gdLst/>
              <a:ahLst/>
              <a:cxnLst/>
              <a:rect l="l" t="t" r="r" b="b"/>
              <a:pathLst>
                <a:path w="10702711" h="3489256">
                  <a:moveTo>
                    <a:pt x="0" y="0"/>
                  </a:moveTo>
                  <a:lnTo>
                    <a:pt x="10702711" y="0"/>
                  </a:lnTo>
                  <a:lnTo>
                    <a:pt x="10702711" y="3489256"/>
                  </a:lnTo>
                  <a:lnTo>
                    <a:pt x="0" y="3489256"/>
                  </a:lnTo>
                  <a:lnTo>
                    <a:pt x="0" y="0"/>
                  </a:lnTo>
                  <a:close/>
                </a:path>
              </a:pathLst>
            </a:custGeom>
            <a:blipFill>
              <a:blip r:embed="rId2"/>
              <a:stretch>
                <a:fillRect r="-1090"/>
              </a:stretch>
            </a:blipFill>
          </p:spPr>
        </p:sp>
        <p:sp>
          <p:nvSpPr>
            <p:cNvPr id="4" name="Freeform 4"/>
            <p:cNvSpPr/>
            <p:nvPr/>
          </p:nvSpPr>
          <p:spPr>
            <a:xfrm>
              <a:off x="0" y="3489256"/>
              <a:ext cx="10702711" cy="3651253"/>
            </a:xfrm>
            <a:custGeom>
              <a:avLst/>
              <a:gdLst/>
              <a:ahLst/>
              <a:cxnLst/>
              <a:rect l="l" t="t" r="r" b="b"/>
              <a:pathLst>
                <a:path w="10702711" h="3651253">
                  <a:moveTo>
                    <a:pt x="0" y="0"/>
                  </a:moveTo>
                  <a:lnTo>
                    <a:pt x="10702711" y="0"/>
                  </a:lnTo>
                  <a:lnTo>
                    <a:pt x="10702711" y="3651253"/>
                  </a:lnTo>
                  <a:lnTo>
                    <a:pt x="0" y="3651253"/>
                  </a:lnTo>
                  <a:lnTo>
                    <a:pt x="0" y="0"/>
                  </a:lnTo>
                  <a:close/>
                </a:path>
              </a:pathLst>
            </a:custGeom>
            <a:blipFill>
              <a:blip r:embed="rId3"/>
              <a:stretch>
                <a:fillRect t="-31638" r="-815"/>
              </a:stretch>
            </a:blipFill>
          </p:spPr>
        </p:sp>
      </p:grpSp>
      <p:sp>
        <p:nvSpPr>
          <p:cNvPr id="5" name="TextBox 5"/>
          <p:cNvSpPr txBox="1"/>
          <p:nvPr/>
        </p:nvSpPr>
        <p:spPr>
          <a:xfrm>
            <a:off x="10369762" y="1174060"/>
            <a:ext cx="9184359" cy="1988200"/>
          </a:xfrm>
          <a:prstGeom prst="rect">
            <a:avLst/>
          </a:prstGeom>
        </p:spPr>
        <p:txBody>
          <a:bodyPr wrap="square" lIns="0" tIns="0" rIns="0" bIns="0" rtlCol="0" anchor="t">
            <a:spAutoFit/>
          </a:bodyPr>
          <a:lstStyle/>
          <a:p>
            <a:pPr algn="ctr">
              <a:lnSpc>
                <a:spcPts val="7981"/>
              </a:lnSpc>
            </a:pPr>
            <a:r>
              <a:rPr lang="en-US" sz="5701" b="1" dirty="0">
                <a:solidFill>
                  <a:srgbClr val="FFC800"/>
                </a:solidFill>
                <a:latin typeface="Canva Sans Bold"/>
                <a:ea typeface="Canva Sans Bold"/>
                <a:cs typeface="Canva Sans Bold"/>
                <a:sym typeface="Canva Sans Bold"/>
              </a:rPr>
              <a:t>Home Page - Description</a:t>
            </a:r>
          </a:p>
          <a:p>
            <a:pPr algn="ctr">
              <a:lnSpc>
                <a:spcPts val="7981"/>
              </a:lnSpc>
            </a:pPr>
            <a:r>
              <a:rPr lang="en-US" sz="5701" b="1" dirty="0">
                <a:solidFill>
                  <a:srgbClr val="FFC800"/>
                </a:solidFill>
                <a:latin typeface="Canva Sans Bold"/>
                <a:ea typeface="Canva Sans Bold"/>
                <a:cs typeface="Canva Sans Bold"/>
                <a:sym typeface="Canva Sans Bold"/>
              </a:rPr>
              <a:t>Section</a:t>
            </a:r>
          </a:p>
        </p:txBody>
      </p:sp>
      <p:sp>
        <p:nvSpPr>
          <p:cNvPr id="6" name="TextBox 6"/>
          <p:cNvSpPr txBox="1"/>
          <p:nvPr/>
        </p:nvSpPr>
        <p:spPr>
          <a:xfrm>
            <a:off x="10836995" y="3721896"/>
            <a:ext cx="8249895" cy="2380615"/>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This section serves as the </a:t>
            </a:r>
            <a:r>
              <a:rPr lang="en-US" sz="3399" b="1">
                <a:solidFill>
                  <a:srgbClr val="FFDE59"/>
                </a:solidFill>
                <a:latin typeface="Canva Sans Bold"/>
                <a:ea typeface="Canva Sans Bold"/>
                <a:cs typeface="Canva Sans Bold"/>
                <a:sym typeface="Canva Sans Bold"/>
              </a:rPr>
              <a:t>welcoming area</a:t>
            </a:r>
            <a:r>
              <a:rPr lang="en-US" sz="3399">
                <a:solidFill>
                  <a:srgbClr val="FFFFFF"/>
                </a:solidFill>
                <a:latin typeface="Canva Sans"/>
                <a:ea typeface="Canva Sans"/>
                <a:cs typeface="Canva Sans"/>
                <a:sym typeface="Canva Sans"/>
              </a:rPr>
              <a:t> of the Terracore website. It introduces visitors to the </a:t>
            </a:r>
            <a:r>
              <a:rPr lang="en-US" sz="3399" b="1">
                <a:solidFill>
                  <a:srgbClr val="FFDE59"/>
                </a:solidFill>
                <a:latin typeface="Canva Sans Bold"/>
                <a:ea typeface="Canva Sans Bold"/>
                <a:cs typeface="Canva Sans Bold"/>
                <a:sym typeface="Canva Sans Bold"/>
              </a:rPr>
              <a:t>game’s concept, setting, and purpose.</a:t>
            </a:r>
            <a:r>
              <a:rPr lang="en-US" sz="3399">
                <a:solidFill>
                  <a:srgbClr val="FFFFFF"/>
                </a:solidFill>
                <a:latin typeface="Canva Sans"/>
                <a:ea typeface="Canva Sans"/>
                <a:cs typeface="Canva Sans"/>
                <a:sym typeface="Canva Sans"/>
              </a:rPr>
              <a:t> </a:t>
            </a:r>
          </a:p>
        </p:txBody>
      </p:sp>
      <p:sp>
        <p:nvSpPr>
          <p:cNvPr id="7" name="TextBox 7"/>
          <p:cNvSpPr txBox="1"/>
          <p:nvPr/>
        </p:nvSpPr>
        <p:spPr>
          <a:xfrm>
            <a:off x="1639172" y="7560123"/>
            <a:ext cx="18295780" cy="1552817"/>
          </a:xfrm>
          <a:prstGeom prst="rect">
            <a:avLst/>
          </a:prstGeom>
        </p:spPr>
        <p:txBody>
          <a:bodyPr lIns="0" tIns="0" rIns="0" bIns="0" rtlCol="0" anchor="t">
            <a:spAutoFit/>
          </a:bodyPr>
          <a:lstStyle/>
          <a:p>
            <a:pPr algn="ctr">
              <a:lnSpc>
                <a:spcPts val="4186"/>
              </a:lnSpc>
            </a:pPr>
            <a:r>
              <a:rPr lang="en-US" sz="2990">
                <a:solidFill>
                  <a:srgbClr val="FFFFFF"/>
                </a:solidFill>
                <a:latin typeface="Canva Sans"/>
                <a:ea typeface="Canva Sans"/>
                <a:cs typeface="Canva Sans"/>
                <a:sym typeface="Canva Sans"/>
              </a:rPr>
              <a:t>The description </a:t>
            </a:r>
            <a:r>
              <a:rPr lang="en-US" sz="2990" b="1">
                <a:solidFill>
                  <a:srgbClr val="FFDE59"/>
                </a:solidFill>
                <a:latin typeface="Canva Sans Bold"/>
                <a:ea typeface="Canva Sans Bold"/>
                <a:cs typeface="Canva Sans Bold"/>
                <a:sym typeface="Canva Sans Bold"/>
              </a:rPr>
              <a:t>highlights what Terracore is</a:t>
            </a:r>
            <a:r>
              <a:rPr lang="en-US" sz="2990">
                <a:solidFill>
                  <a:srgbClr val="FFFFFF"/>
                </a:solidFill>
                <a:latin typeface="Canva Sans"/>
                <a:ea typeface="Canva Sans"/>
                <a:cs typeface="Canva Sans"/>
                <a:sym typeface="Canva Sans"/>
              </a:rPr>
              <a:t>, the type of experience players can expect, and encourages them to explore further. It sets the tone for the rest of the site, combining a brief overview with an inviting visual, such as the game’s thumbnail image.</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286500" y="1361326"/>
            <a:ext cx="10063163" cy="4646718"/>
          </a:xfrm>
          <a:custGeom>
            <a:avLst/>
            <a:gdLst/>
            <a:ahLst/>
            <a:cxnLst/>
            <a:rect l="l" t="t" r="r" b="b"/>
            <a:pathLst>
              <a:path w="19516725" h="7466270">
                <a:moveTo>
                  <a:pt x="0" y="0"/>
                </a:moveTo>
                <a:lnTo>
                  <a:pt x="19516725" y="0"/>
                </a:lnTo>
                <a:lnTo>
                  <a:pt x="19516725" y="7466270"/>
                </a:lnTo>
                <a:lnTo>
                  <a:pt x="0" y="7466270"/>
                </a:lnTo>
                <a:lnTo>
                  <a:pt x="0" y="0"/>
                </a:lnTo>
                <a:close/>
              </a:path>
            </a:pathLst>
          </a:custGeom>
          <a:blipFill>
            <a:blip r:embed="rId2"/>
            <a:stretch>
              <a:fillRect t="-60678" r="-93942"/>
            </a:stretch>
          </a:blipFill>
        </p:spPr>
      </p:sp>
      <p:sp>
        <p:nvSpPr>
          <p:cNvPr id="3" name="TextBox 3"/>
          <p:cNvSpPr txBox="1"/>
          <p:nvPr/>
        </p:nvSpPr>
        <p:spPr>
          <a:xfrm>
            <a:off x="1858105" y="382482"/>
            <a:ext cx="17857914" cy="978844"/>
          </a:xfrm>
          <a:prstGeom prst="rect">
            <a:avLst/>
          </a:prstGeom>
        </p:spPr>
        <p:txBody>
          <a:bodyPr lIns="0" tIns="0" rIns="0" bIns="0" rtlCol="0" anchor="t">
            <a:spAutoFit/>
          </a:bodyPr>
          <a:lstStyle/>
          <a:p>
            <a:pPr algn="ctr">
              <a:lnSpc>
                <a:spcPts val="7981"/>
              </a:lnSpc>
            </a:pPr>
            <a:r>
              <a:rPr lang="en-US" sz="5701" b="1">
                <a:solidFill>
                  <a:srgbClr val="FFC800"/>
                </a:solidFill>
                <a:latin typeface="Canva Sans Bold"/>
                <a:ea typeface="Canva Sans Bold"/>
                <a:cs typeface="Canva Sans Bold"/>
                <a:sym typeface="Canva Sans Bold"/>
              </a:rPr>
              <a:t>Home Page - Description Section (Gallery)</a:t>
            </a:r>
          </a:p>
        </p:txBody>
      </p:sp>
      <p:sp>
        <p:nvSpPr>
          <p:cNvPr id="4" name="Freeform 2">
            <a:extLst>
              <a:ext uri="{FF2B5EF4-FFF2-40B4-BE49-F238E27FC236}">
                <a16:creationId xmlns:a16="http://schemas.microsoft.com/office/drawing/2014/main" id="{8DB9F5A0-516D-11E5-3CC5-ADE2F0F704FD}"/>
              </a:ext>
            </a:extLst>
          </p:cNvPr>
          <p:cNvSpPr/>
          <p:nvPr/>
        </p:nvSpPr>
        <p:spPr>
          <a:xfrm>
            <a:off x="6438902" y="5174226"/>
            <a:ext cx="9910761" cy="4646718"/>
          </a:xfrm>
          <a:custGeom>
            <a:avLst/>
            <a:gdLst/>
            <a:ahLst/>
            <a:cxnLst/>
            <a:rect l="l" t="t" r="r" b="b"/>
            <a:pathLst>
              <a:path w="19516725" h="7466270">
                <a:moveTo>
                  <a:pt x="0" y="0"/>
                </a:moveTo>
                <a:lnTo>
                  <a:pt x="19516725" y="0"/>
                </a:lnTo>
                <a:lnTo>
                  <a:pt x="19516725" y="7466270"/>
                </a:lnTo>
                <a:lnTo>
                  <a:pt x="0" y="7466270"/>
                </a:lnTo>
                <a:lnTo>
                  <a:pt x="0" y="0"/>
                </a:lnTo>
                <a:close/>
              </a:path>
            </a:pathLst>
          </a:custGeom>
          <a:blipFill>
            <a:blip r:embed="rId2"/>
            <a:stretch>
              <a:fillRect l="-96925" t="-60678"/>
            </a:stretch>
          </a:blipFill>
        </p:spPr>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2832513" y="286563"/>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1939898"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2813785">
            <a:off x="8857702" y="2479044"/>
            <a:ext cx="5976393" cy="1688331"/>
          </a:xfrm>
          <a:custGeom>
            <a:avLst/>
            <a:gdLst/>
            <a:ahLst/>
            <a:cxnLst/>
            <a:rect l="l" t="t" r="r" b="b"/>
            <a:pathLst>
              <a:path w="5976393" h="1688331">
                <a:moveTo>
                  <a:pt x="0" y="0"/>
                </a:moveTo>
                <a:lnTo>
                  <a:pt x="5976392" y="0"/>
                </a:lnTo>
                <a:lnTo>
                  <a:pt x="5976392" y="1688331"/>
                </a:lnTo>
                <a:lnTo>
                  <a:pt x="0" y="168833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1028700" y="2804477"/>
            <a:ext cx="7908329" cy="4582795"/>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FAqs button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it goes to the frequently ask question (faq) section</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11111"/>
        </a:solidFill>
        <a:effectLst/>
      </p:bgPr>
    </p:bg>
    <p:spTree>
      <p:nvGrpSpPr>
        <p:cNvPr id="1" name=""/>
        <p:cNvGrpSpPr/>
        <p:nvPr/>
      </p:nvGrpSpPr>
      <p:grpSpPr>
        <a:xfrm>
          <a:off x="0" y="0"/>
          <a:ext cx="0" cy="0"/>
          <a:chOff x="0" y="0"/>
          <a:chExt cx="0" cy="0"/>
        </a:xfrm>
      </p:grpSpPr>
      <p:sp>
        <p:nvSpPr>
          <p:cNvPr id="2" name="Freeform 2"/>
          <p:cNvSpPr/>
          <p:nvPr/>
        </p:nvSpPr>
        <p:spPr>
          <a:xfrm>
            <a:off x="11090833" y="1028700"/>
            <a:ext cx="8703907" cy="5397628"/>
          </a:xfrm>
          <a:custGeom>
            <a:avLst/>
            <a:gdLst/>
            <a:ahLst/>
            <a:cxnLst/>
            <a:rect l="l" t="t" r="r" b="b"/>
            <a:pathLst>
              <a:path w="8703907" h="5397628">
                <a:moveTo>
                  <a:pt x="0" y="0"/>
                </a:moveTo>
                <a:lnTo>
                  <a:pt x="8703907" y="0"/>
                </a:lnTo>
                <a:lnTo>
                  <a:pt x="8703907" y="5397628"/>
                </a:lnTo>
                <a:lnTo>
                  <a:pt x="0" y="5397628"/>
                </a:lnTo>
                <a:lnTo>
                  <a:pt x="0" y="0"/>
                </a:lnTo>
                <a:close/>
              </a:path>
            </a:pathLst>
          </a:custGeom>
          <a:blipFill>
            <a:blip r:embed="rId2"/>
            <a:stretch>
              <a:fillRect l="-21674" t="-20335" r="-24579" b="-3776"/>
            </a:stretch>
          </a:blipFill>
        </p:spPr>
      </p:sp>
      <p:sp>
        <p:nvSpPr>
          <p:cNvPr id="3" name="TextBox 3"/>
          <p:cNvSpPr txBox="1"/>
          <p:nvPr/>
        </p:nvSpPr>
        <p:spPr>
          <a:xfrm>
            <a:off x="0" y="1191197"/>
            <a:ext cx="12056033" cy="1551398"/>
          </a:xfrm>
          <a:prstGeom prst="rect">
            <a:avLst/>
          </a:prstGeom>
        </p:spPr>
        <p:txBody>
          <a:bodyPr lIns="0" tIns="0" rIns="0" bIns="0" rtlCol="0" anchor="t">
            <a:spAutoFit/>
          </a:bodyPr>
          <a:lstStyle/>
          <a:p>
            <a:pPr algn="ctr">
              <a:lnSpc>
                <a:spcPts val="6242"/>
              </a:lnSpc>
            </a:pPr>
            <a:r>
              <a:rPr lang="en-US" sz="4459" b="1">
                <a:solidFill>
                  <a:srgbClr val="FFC800"/>
                </a:solidFill>
                <a:latin typeface="Canva Sans Bold"/>
                <a:ea typeface="Canva Sans Bold"/>
                <a:cs typeface="Canva Sans Bold"/>
                <a:sym typeface="Canva Sans Bold"/>
              </a:rPr>
              <a:t>Home Page - FAQ (Frequently Asked Questions) Section</a:t>
            </a:r>
          </a:p>
        </p:txBody>
      </p:sp>
      <p:sp>
        <p:nvSpPr>
          <p:cNvPr id="4" name="TextBox 4"/>
          <p:cNvSpPr txBox="1"/>
          <p:nvPr/>
        </p:nvSpPr>
        <p:spPr>
          <a:xfrm>
            <a:off x="1973354" y="2990245"/>
            <a:ext cx="8109325" cy="4247553"/>
          </a:xfrm>
          <a:prstGeom prst="rect">
            <a:avLst/>
          </a:prstGeom>
        </p:spPr>
        <p:txBody>
          <a:bodyPr lIns="0" tIns="0" rIns="0" bIns="0" rtlCol="0" anchor="t">
            <a:spAutoFit/>
          </a:bodyPr>
          <a:lstStyle/>
          <a:p>
            <a:pPr algn="ctr">
              <a:lnSpc>
                <a:spcPts val="4232"/>
              </a:lnSpc>
            </a:pPr>
            <a:r>
              <a:rPr lang="en-US" sz="3023">
                <a:solidFill>
                  <a:srgbClr val="FFFFFF"/>
                </a:solidFill>
                <a:latin typeface="Canva Sans"/>
                <a:ea typeface="Canva Sans"/>
                <a:cs typeface="Canva Sans"/>
                <a:sym typeface="Canva Sans"/>
              </a:rPr>
              <a:t>This section </a:t>
            </a:r>
            <a:r>
              <a:rPr lang="en-US" sz="3023" b="1">
                <a:solidFill>
                  <a:srgbClr val="FFDE59"/>
                </a:solidFill>
                <a:latin typeface="Canva Sans Bold"/>
                <a:ea typeface="Canva Sans Bold"/>
                <a:cs typeface="Canva Sans Bold"/>
                <a:sym typeface="Canva Sans Bold"/>
              </a:rPr>
              <a:t>provides answers to the most common questions about Terracore</a:t>
            </a:r>
            <a:r>
              <a:rPr lang="en-US" sz="3023">
                <a:solidFill>
                  <a:srgbClr val="FFFFFF"/>
                </a:solidFill>
                <a:latin typeface="Canva Sans"/>
                <a:ea typeface="Canva Sans"/>
                <a:cs typeface="Canva Sans"/>
                <a:sym typeface="Canva Sans"/>
              </a:rPr>
              <a:t>, helping visitors quickly </a:t>
            </a:r>
            <a:r>
              <a:rPr lang="en-US" sz="3023" b="1">
                <a:solidFill>
                  <a:srgbClr val="FFDE59"/>
                </a:solidFill>
                <a:latin typeface="Canva Sans Bold"/>
                <a:ea typeface="Canva Sans Bold"/>
                <a:cs typeface="Canva Sans Bold"/>
                <a:sym typeface="Canva Sans Bold"/>
              </a:rPr>
              <a:t>find information without needing to contact support</a:t>
            </a:r>
            <a:r>
              <a:rPr lang="en-US" sz="3023">
                <a:solidFill>
                  <a:srgbClr val="FFFFFF"/>
                </a:solidFill>
                <a:latin typeface="Canva Sans"/>
                <a:ea typeface="Canva Sans"/>
                <a:cs typeface="Canva Sans"/>
                <a:sym typeface="Canva Sans"/>
              </a:rPr>
              <a:t>. It covers gameplay basics, rules for becoming a moderator, community guidelines, and other important details.</a:t>
            </a:r>
          </a:p>
          <a:p>
            <a:pPr algn="ctr">
              <a:lnSpc>
                <a:spcPts val="4232"/>
              </a:lnSpc>
            </a:pPr>
            <a:endParaRPr lang="en-US" sz="3023">
              <a:solidFill>
                <a:srgbClr val="FFFFFF"/>
              </a:solidFill>
              <a:latin typeface="Canva Sans"/>
              <a:ea typeface="Canva Sans"/>
              <a:cs typeface="Canva Sans"/>
              <a:sym typeface="Canva Sans"/>
            </a:endParaRPr>
          </a:p>
        </p:txBody>
      </p:sp>
      <p:sp>
        <p:nvSpPr>
          <p:cNvPr id="5" name="TextBox 5"/>
          <p:cNvSpPr txBox="1"/>
          <p:nvPr/>
        </p:nvSpPr>
        <p:spPr>
          <a:xfrm>
            <a:off x="4140769" y="7477760"/>
            <a:ext cx="13292587" cy="1780540"/>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 By consolidating key answers in one place, it </a:t>
            </a:r>
            <a:r>
              <a:rPr lang="en-US" sz="3399" b="1">
                <a:solidFill>
                  <a:srgbClr val="FFDE59"/>
                </a:solidFill>
                <a:latin typeface="Canva Sans Bold"/>
                <a:ea typeface="Canva Sans Bold"/>
                <a:cs typeface="Canva Sans Bold"/>
                <a:sym typeface="Canva Sans Bold"/>
              </a:rPr>
              <a:t>improves user experience</a:t>
            </a:r>
            <a:r>
              <a:rPr lang="en-US" sz="3399">
                <a:solidFill>
                  <a:srgbClr val="FFFFFF"/>
                </a:solidFill>
                <a:latin typeface="Canva Sans"/>
                <a:ea typeface="Canva Sans"/>
                <a:cs typeface="Canva Sans"/>
                <a:sym typeface="Canva Sans"/>
              </a:rPr>
              <a:t> and keeps players informed about the game and its community standards.</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4243000" y="286563"/>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1830118"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2431793">
            <a:off x="9547867" y="2412997"/>
            <a:ext cx="6351069" cy="1794177"/>
          </a:xfrm>
          <a:custGeom>
            <a:avLst/>
            <a:gdLst/>
            <a:ahLst/>
            <a:cxnLst/>
            <a:rect l="l" t="t" r="r" b="b"/>
            <a:pathLst>
              <a:path w="6351069" h="1794177">
                <a:moveTo>
                  <a:pt x="0" y="0"/>
                </a:moveTo>
                <a:lnTo>
                  <a:pt x="6351069" y="0"/>
                </a:lnTo>
                <a:lnTo>
                  <a:pt x="6351069" y="1794177"/>
                </a:lnTo>
                <a:lnTo>
                  <a:pt x="0" y="179417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2211118" y="2920260"/>
            <a:ext cx="6058540" cy="4582795"/>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About us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it will go to the About us page</a:t>
            </a: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grpSp>
        <p:nvGrpSpPr>
          <p:cNvPr id="2" name="Group 2"/>
          <p:cNvGrpSpPr/>
          <p:nvPr/>
        </p:nvGrpSpPr>
        <p:grpSpPr>
          <a:xfrm>
            <a:off x="888498" y="1028700"/>
            <a:ext cx="8004212" cy="5107763"/>
            <a:chOff x="0" y="0"/>
            <a:chExt cx="10672283" cy="6810351"/>
          </a:xfrm>
        </p:grpSpPr>
        <p:sp>
          <p:nvSpPr>
            <p:cNvPr id="3" name="Freeform 3"/>
            <p:cNvSpPr/>
            <p:nvPr/>
          </p:nvSpPr>
          <p:spPr>
            <a:xfrm>
              <a:off x="0" y="2598126"/>
              <a:ext cx="10672283" cy="4212225"/>
            </a:xfrm>
            <a:custGeom>
              <a:avLst/>
              <a:gdLst/>
              <a:ahLst/>
              <a:cxnLst/>
              <a:rect l="l" t="t" r="r" b="b"/>
              <a:pathLst>
                <a:path w="10672283" h="4212225">
                  <a:moveTo>
                    <a:pt x="0" y="0"/>
                  </a:moveTo>
                  <a:lnTo>
                    <a:pt x="10672283" y="0"/>
                  </a:lnTo>
                  <a:lnTo>
                    <a:pt x="10672283" y="4212225"/>
                  </a:lnTo>
                  <a:lnTo>
                    <a:pt x="0" y="4212225"/>
                  </a:lnTo>
                  <a:lnTo>
                    <a:pt x="0" y="0"/>
                  </a:lnTo>
                  <a:close/>
                </a:path>
              </a:pathLst>
            </a:custGeom>
            <a:blipFill>
              <a:blip r:embed="rId2"/>
              <a:stretch>
                <a:fillRect t="-20559" b="-17207"/>
              </a:stretch>
            </a:blipFill>
            <a:ln cap="sq">
              <a:noFill/>
              <a:prstDash val="solid"/>
              <a:miter/>
            </a:ln>
          </p:spPr>
        </p:sp>
        <p:sp>
          <p:nvSpPr>
            <p:cNvPr id="4" name="Freeform 4"/>
            <p:cNvSpPr/>
            <p:nvPr/>
          </p:nvSpPr>
          <p:spPr>
            <a:xfrm>
              <a:off x="0" y="0"/>
              <a:ext cx="10672283" cy="3071886"/>
            </a:xfrm>
            <a:custGeom>
              <a:avLst/>
              <a:gdLst/>
              <a:ahLst/>
              <a:cxnLst/>
              <a:rect l="l" t="t" r="r" b="b"/>
              <a:pathLst>
                <a:path w="10672283" h="3071886">
                  <a:moveTo>
                    <a:pt x="0" y="0"/>
                  </a:moveTo>
                  <a:lnTo>
                    <a:pt x="10672283" y="0"/>
                  </a:lnTo>
                  <a:lnTo>
                    <a:pt x="10672283" y="3071886"/>
                  </a:lnTo>
                  <a:lnTo>
                    <a:pt x="0" y="3071886"/>
                  </a:lnTo>
                  <a:lnTo>
                    <a:pt x="0" y="0"/>
                  </a:lnTo>
                  <a:close/>
                </a:path>
              </a:pathLst>
            </a:custGeom>
            <a:blipFill>
              <a:blip r:embed="rId3"/>
              <a:stretch>
                <a:fillRect l="-10347" t="-58823" r="-10006" b="-27766"/>
              </a:stretch>
            </a:blipFill>
          </p:spPr>
        </p:sp>
      </p:grpSp>
      <p:sp>
        <p:nvSpPr>
          <p:cNvPr id="5" name="TextBox 5"/>
          <p:cNvSpPr txBox="1"/>
          <p:nvPr/>
        </p:nvSpPr>
        <p:spPr>
          <a:xfrm>
            <a:off x="12276016" y="1097793"/>
            <a:ext cx="6812084" cy="1116500"/>
          </a:xfrm>
          <a:prstGeom prst="rect">
            <a:avLst/>
          </a:prstGeom>
        </p:spPr>
        <p:txBody>
          <a:bodyPr wrap="square" lIns="0" tIns="0" rIns="0" bIns="0" rtlCol="0" anchor="t">
            <a:spAutoFit/>
          </a:bodyPr>
          <a:lstStyle/>
          <a:p>
            <a:pPr algn="ctr">
              <a:lnSpc>
                <a:spcPts val="9233"/>
              </a:lnSpc>
            </a:pPr>
            <a:r>
              <a:rPr lang="en-US" sz="6595" b="1" dirty="0">
                <a:solidFill>
                  <a:srgbClr val="FFC800"/>
                </a:solidFill>
                <a:latin typeface="Canva Sans Bold"/>
                <a:ea typeface="Canva Sans Bold"/>
                <a:cs typeface="Canva Sans Bold"/>
                <a:sym typeface="Canva Sans Bold"/>
              </a:rPr>
              <a:t>About Us Page</a:t>
            </a:r>
          </a:p>
        </p:txBody>
      </p:sp>
      <p:sp>
        <p:nvSpPr>
          <p:cNvPr id="6" name="TextBox 6"/>
          <p:cNvSpPr txBox="1"/>
          <p:nvPr/>
        </p:nvSpPr>
        <p:spPr>
          <a:xfrm>
            <a:off x="10467242" y="2920144"/>
            <a:ext cx="9534709" cy="3180753"/>
          </a:xfrm>
          <a:prstGeom prst="rect">
            <a:avLst/>
          </a:prstGeom>
        </p:spPr>
        <p:txBody>
          <a:bodyPr lIns="0" tIns="0" rIns="0" bIns="0" rtlCol="0" anchor="t">
            <a:spAutoFit/>
          </a:bodyPr>
          <a:lstStyle/>
          <a:p>
            <a:pPr algn="ctr">
              <a:lnSpc>
                <a:spcPts val="4232"/>
              </a:lnSpc>
            </a:pPr>
            <a:r>
              <a:rPr lang="en-US" sz="3023" b="1" dirty="0">
                <a:solidFill>
                  <a:srgbClr val="FFDE59"/>
                </a:solidFill>
                <a:latin typeface="Canva Sans Bold"/>
                <a:ea typeface="Canva Sans Bold"/>
                <a:cs typeface="Canva Sans Bold"/>
                <a:sym typeface="Canva Sans Bold"/>
              </a:rPr>
              <a:t>Danish Haikal aka DH-</a:t>
            </a:r>
            <a:r>
              <a:rPr lang="en-US" sz="3023" b="1" dirty="0" err="1">
                <a:solidFill>
                  <a:srgbClr val="FFDE59"/>
                </a:solidFill>
                <a:latin typeface="Canva Sans Bold"/>
                <a:ea typeface="Canva Sans Bold"/>
                <a:cs typeface="Canva Sans Bold"/>
                <a:sym typeface="Canva Sans Bold"/>
              </a:rPr>
              <a:t>Nics</a:t>
            </a:r>
            <a:r>
              <a:rPr lang="en-US" sz="3023" dirty="0">
                <a:solidFill>
                  <a:srgbClr val="FFFFFF"/>
                </a:solidFill>
                <a:latin typeface="Canva Sans"/>
                <a:ea typeface="Canva Sans"/>
                <a:cs typeface="Canva Sans"/>
                <a:sym typeface="Canva Sans"/>
              </a:rPr>
              <a:t>, who leads the game's design and development, and our </a:t>
            </a:r>
            <a:r>
              <a:rPr lang="en-US" sz="3023" b="1" dirty="0">
                <a:solidFill>
                  <a:srgbClr val="FFDE59"/>
                </a:solidFill>
                <a:latin typeface="Canva Sans Bold"/>
                <a:ea typeface="Canva Sans Bold"/>
                <a:cs typeface="Canva Sans Bold"/>
                <a:sym typeface="Canva Sans Bold"/>
              </a:rPr>
              <a:t>Moderators, Faris</a:t>
            </a:r>
            <a:r>
              <a:rPr lang="en-US" sz="3023" dirty="0">
                <a:solidFill>
                  <a:srgbClr val="FFFFFF"/>
                </a:solidFill>
                <a:latin typeface="Canva Sans"/>
                <a:ea typeface="Canva Sans"/>
                <a:cs typeface="Canva Sans"/>
                <a:sym typeface="Canva Sans"/>
              </a:rPr>
              <a:t> who help maintain a safe, friendly, and fair environment for all players. It also highlights our values, player engagement goals, and dedication to regular updates.</a:t>
            </a:r>
          </a:p>
        </p:txBody>
      </p:sp>
      <p:sp>
        <p:nvSpPr>
          <p:cNvPr id="7" name="TextBox 7"/>
          <p:cNvSpPr txBox="1"/>
          <p:nvPr/>
        </p:nvSpPr>
        <p:spPr>
          <a:xfrm>
            <a:off x="3566810" y="7467216"/>
            <a:ext cx="13800864" cy="1773256"/>
          </a:xfrm>
          <a:prstGeom prst="rect">
            <a:avLst/>
          </a:prstGeom>
        </p:spPr>
        <p:txBody>
          <a:bodyPr lIns="0" tIns="0" rIns="0" bIns="0" rtlCol="0" anchor="t">
            <a:spAutoFit/>
          </a:bodyPr>
          <a:lstStyle/>
          <a:p>
            <a:pPr algn="ctr">
              <a:lnSpc>
                <a:spcPts val="3586"/>
              </a:lnSpc>
            </a:pPr>
            <a:r>
              <a:rPr lang="en-US" sz="2561" b="1">
                <a:solidFill>
                  <a:srgbClr val="FFDE59"/>
                </a:solidFill>
                <a:latin typeface="Canva Sans Bold"/>
                <a:ea typeface="Canva Sans Bold"/>
                <a:cs typeface="Canva Sans Bold"/>
                <a:sym typeface="Canva Sans Bold"/>
              </a:rPr>
              <a:t>Provides an overview of the Terracore community, its purpose, and mission.</a:t>
            </a:r>
            <a:r>
              <a:rPr lang="en-US" sz="2561">
                <a:solidFill>
                  <a:srgbClr val="FFFFFF"/>
                </a:solidFill>
                <a:latin typeface="Canva Sans"/>
                <a:ea typeface="Canva Sans"/>
                <a:cs typeface="Canva Sans"/>
                <a:sym typeface="Canva Sans"/>
              </a:rPr>
              <a:t> It </a:t>
            </a:r>
            <a:r>
              <a:rPr lang="en-US" sz="2561" b="1">
                <a:solidFill>
                  <a:srgbClr val="FFDE59"/>
                </a:solidFill>
                <a:latin typeface="Canva Sans Bold"/>
                <a:ea typeface="Canva Sans Bold"/>
                <a:cs typeface="Canva Sans Bold"/>
                <a:sym typeface="Canva Sans Bold"/>
              </a:rPr>
              <a:t>explains</a:t>
            </a:r>
            <a:r>
              <a:rPr lang="en-US" sz="2561">
                <a:solidFill>
                  <a:srgbClr val="FFFFFF"/>
                </a:solidFill>
                <a:latin typeface="Canva Sans"/>
                <a:ea typeface="Canva Sans"/>
                <a:cs typeface="Canva Sans"/>
                <a:sym typeface="Canva Sans"/>
              </a:rPr>
              <a:t> </a:t>
            </a:r>
            <a:r>
              <a:rPr lang="en-US" sz="2561" b="1">
                <a:solidFill>
                  <a:srgbClr val="FFDE59"/>
                </a:solidFill>
                <a:latin typeface="Canva Sans Bold"/>
                <a:ea typeface="Canva Sans Bold"/>
                <a:cs typeface="Canva Sans Bold"/>
                <a:sym typeface="Canva Sans Bold"/>
              </a:rPr>
              <a:t>how Terracore was created to offer</a:t>
            </a:r>
            <a:r>
              <a:rPr lang="en-US" sz="2561">
                <a:solidFill>
                  <a:srgbClr val="FFFFFF"/>
                </a:solidFill>
                <a:latin typeface="Canva Sans"/>
                <a:ea typeface="Canva Sans"/>
                <a:cs typeface="Canva Sans"/>
                <a:sym typeface="Canva Sans"/>
              </a:rPr>
              <a:t> an exciting and safe social hangout experience for Roblox players of all ages. The section introduces the key people behind the project — Founder &amp; Lead Developer:</a:t>
            </a: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sp>
        <p:nvSpPr>
          <p:cNvPr id="2" name="Freeform 2"/>
          <p:cNvSpPr/>
          <p:nvPr/>
        </p:nvSpPr>
        <p:spPr>
          <a:xfrm>
            <a:off x="0" y="514350"/>
            <a:ext cx="21574125" cy="9258300"/>
          </a:xfrm>
          <a:custGeom>
            <a:avLst/>
            <a:gdLst/>
            <a:ahLst/>
            <a:cxnLst/>
            <a:rect l="l" t="t" r="r" b="b"/>
            <a:pathLst>
              <a:path w="21574125" h="9258300">
                <a:moveTo>
                  <a:pt x="0" y="0"/>
                </a:moveTo>
                <a:lnTo>
                  <a:pt x="21574125" y="0"/>
                </a:lnTo>
                <a:lnTo>
                  <a:pt x="21574125" y="9258300"/>
                </a:lnTo>
                <a:lnTo>
                  <a:pt x="0" y="9258300"/>
                </a:lnTo>
                <a:lnTo>
                  <a:pt x="0" y="0"/>
                </a:lnTo>
                <a:close/>
              </a:path>
            </a:pathLst>
          </a:custGeom>
          <a:blipFill>
            <a:blip r:embed="rId2"/>
            <a:stretch>
              <a:fillRect l="-3371" t="-4244" r="-2181" b="-15355"/>
            </a:stretch>
          </a:blipFill>
        </p:spPr>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5664523" y="272204"/>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1992039"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2037309">
            <a:off x="9993237" y="2386100"/>
            <a:ext cx="7194088" cy="2032330"/>
          </a:xfrm>
          <a:custGeom>
            <a:avLst/>
            <a:gdLst/>
            <a:ahLst/>
            <a:cxnLst/>
            <a:rect l="l" t="t" r="r" b="b"/>
            <a:pathLst>
              <a:path w="7194088" h="2032330">
                <a:moveTo>
                  <a:pt x="0" y="0"/>
                </a:moveTo>
                <a:lnTo>
                  <a:pt x="7194088" y="0"/>
                </a:lnTo>
                <a:lnTo>
                  <a:pt x="7194088" y="2032330"/>
                </a:lnTo>
                <a:lnTo>
                  <a:pt x="0" y="203233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2690656" y="2630405"/>
            <a:ext cx="6058540" cy="4582795"/>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Shop Button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it goes to the Gamepass shop page</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7638008" y="1333500"/>
            <a:ext cx="6288584" cy="1566544"/>
          </a:xfrm>
          <a:prstGeom prst="rect">
            <a:avLst/>
          </a:prstGeom>
        </p:spPr>
        <p:txBody>
          <a:bodyPr wrap="square" lIns="0" tIns="0" rIns="0" bIns="0" rtlCol="0" anchor="t">
            <a:spAutoFit/>
          </a:bodyPr>
          <a:lstStyle/>
          <a:p>
            <a:pPr algn="ctr">
              <a:lnSpc>
                <a:spcPts val="12880"/>
              </a:lnSpc>
            </a:pPr>
            <a:r>
              <a:rPr lang="en-US" sz="9200" b="1" dirty="0">
                <a:solidFill>
                  <a:srgbClr val="FFC800"/>
                </a:solidFill>
                <a:latin typeface="Canva Sans Bold"/>
                <a:ea typeface="Canva Sans Bold"/>
                <a:cs typeface="Canva Sans Bold"/>
                <a:sym typeface="Canva Sans Bold"/>
              </a:rPr>
              <a:t>Welcome</a:t>
            </a:r>
          </a:p>
        </p:txBody>
      </p:sp>
      <p:sp>
        <p:nvSpPr>
          <p:cNvPr id="3" name="TextBox 5">
            <a:extLst>
              <a:ext uri="{FF2B5EF4-FFF2-40B4-BE49-F238E27FC236}">
                <a16:creationId xmlns:a16="http://schemas.microsoft.com/office/drawing/2014/main" id="{0E7D11A5-4C36-9369-AA49-F6113C8FFDB9}"/>
              </a:ext>
            </a:extLst>
          </p:cNvPr>
          <p:cNvSpPr txBox="1"/>
          <p:nvPr/>
        </p:nvSpPr>
        <p:spPr>
          <a:xfrm>
            <a:off x="2476500" y="4229100"/>
            <a:ext cx="6667500" cy="4308872"/>
          </a:xfrm>
          <a:prstGeom prst="rect">
            <a:avLst/>
          </a:prstGeom>
        </p:spPr>
        <p:txBody>
          <a:bodyPr wrap="square" lIns="0" tIns="0" rIns="0" bIns="0" rtlCol="0" anchor="t">
            <a:spAutoFit/>
          </a:bodyPr>
          <a:lstStyle/>
          <a:p>
            <a:pPr algn="ctr"/>
            <a:r>
              <a:rPr lang="en-US" sz="4000" dirty="0">
                <a:solidFill>
                  <a:srgbClr val="FFFFFF"/>
                </a:solidFill>
                <a:latin typeface="Canva Sans"/>
                <a:ea typeface="Canva Sans"/>
                <a:cs typeface="Canva Sans"/>
                <a:sym typeface="Canva Sans"/>
              </a:rPr>
              <a:t>This slideshow is about our website page </a:t>
            </a:r>
            <a:r>
              <a:rPr lang="en-US" sz="4000" u="sng" dirty="0" err="1">
                <a:solidFill>
                  <a:schemeClr val="tx2">
                    <a:lumMod val="60000"/>
                    <a:lumOff val="40000"/>
                  </a:schemeClr>
                </a:solidFill>
                <a:latin typeface="Canva Sans"/>
                <a:ea typeface="Canva Sans"/>
                <a:cs typeface="Canva Sans"/>
                <a:sym typeface="Canva Sans"/>
                <a:hlinkClick r:id="rId2" action="ppaction://hlinkfile">
                  <a:extLst>
                    <a:ext uri="{A12FA001-AC4F-418D-AE19-62706E023703}">
                      <ahyp:hlinkClr xmlns:ahyp="http://schemas.microsoft.com/office/drawing/2018/hyperlinkcolor" val="tx"/>
                    </a:ext>
                  </a:extLst>
                </a:hlinkClick>
              </a:rPr>
              <a:t>Terracore.hub</a:t>
            </a:r>
            <a:r>
              <a:rPr lang="en-US" sz="4000" dirty="0">
                <a:solidFill>
                  <a:srgbClr val="FFFFFF"/>
                </a:solidFill>
                <a:latin typeface="Canva Sans"/>
                <a:ea typeface="Canva Sans"/>
                <a:cs typeface="Canva Sans"/>
                <a:sym typeface="Canva Sans"/>
              </a:rPr>
              <a:t>, Which is a website for the </a:t>
            </a:r>
            <a:r>
              <a:rPr lang="en-US" sz="4000" dirty="0" err="1">
                <a:solidFill>
                  <a:srgbClr val="FFFFFF"/>
                </a:solidFill>
                <a:latin typeface="Canva Sans"/>
                <a:ea typeface="Canva Sans"/>
                <a:cs typeface="Canva Sans"/>
                <a:sym typeface="Canva Sans"/>
              </a:rPr>
              <a:t>roblox</a:t>
            </a:r>
            <a:r>
              <a:rPr lang="en-US" sz="4000" dirty="0">
                <a:solidFill>
                  <a:srgbClr val="FFFFFF"/>
                </a:solidFill>
                <a:latin typeface="Canva Sans"/>
                <a:ea typeface="Canva Sans"/>
                <a:cs typeface="Canva Sans"/>
                <a:sym typeface="Canva Sans"/>
              </a:rPr>
              <a:t> players to get a full information about </a:t>
            </a:r>
            <a:r>
              <a:rPr lang="en-US" sz="4000" dirty="0" err="1">
                <a:solidFill>
                  <a:srgbClr val="FFFFFF"/>
                </a:solidFill>
                <a:latin typeface="Canva Sans"/>
                <a:ea typeface="Canva Sans"/>
                <a:cs typeface="Canva Sans"/>
                <a:sym typeface="Canva Sans"/>
              </a:rPr>
              <a:t>Terracore</a:t>
            </a:r>
            <a:r>
              <a:rPr lang="en-US" sz="4000" dirty="0">
                <a:solidFill>
                  <a:srgbClr val="FFFFFF"/>
                </a:solidFill>
                <a:latin typeface="Canva Sans"/>
                <a:ea typeface="Canva Sans"/>
                <a:cs typeface="Canva Sans"/>
                <a:sym typeface="Canva Sans"/>
              </a:rPr>
              <a:t> </a:t>
            </a:r>
            <a:r>
              <a:rPr lang="en-US" sz="4000" dirty="0" err="1">
                <a:solidFill>
                  <a:srgbClr val="FFFFFF"/>
                </a:solidFill>
                <a:latin typeface="Canva Sans"/>
                <a:ea typeface="Canva Sans"/>
                <a:cs typeface="Canva Sans"/>
                <a:sym typeface="Canva Sans"/>
              </a:rPr>
              <a:t>roblox</a:t>
            </a:r>
            <a:r>
              <a:rPr lang="en-US" sz="4000" dirty="0">
                <a:solidFill>
                  <a:srgbClr val="FFFFFF"/>
                </a:solidFill>
                <a:latin typeface="Canva Sans"/>
                <a:ea typeface="Canva Sans"/>
                <a:cs typeface="Canva Sans"/>
                <a:sym typeface="Canva Sans"/>
              </a:rPr>
              <a:t> game.</a:t>
            </a:r>
          </a:p>
        </p:txBody>
      </p:sp>
      <p:sp>
        <p:nvSpPr>
          <p:cNvPr id="4" name="TextBox 2">
            <a:extLst>
              <a:ext uri="{FF2B5EF4-FFF2-40B4-BE49-F238E27FC236}">
                <a16:creationId xmlns:a16="http://schemas.microsoft.com/office/drawing/2014/main" id="{795B9B67-6EE3-829B-401B-C166A71599CC}"/>
              </a:ext>
            </a:extLst>
          </p:cNvPr>
          <p:cNvSpPr txBox="1"/>
          <p:nvPr/>
        </p:nvSpPr>
        <p:spPr>
          <a:xfrm>
            <a:off x="12230100" y="2789732"/>
            <a:ext cx="6288584" cy="1439368"/>
          </a:xfrm>
          <a:prstGeom prst="rect">
            <a:avLst/>
          </a:prstGeom>
        </p:spPr>
        <p:txBody>
          <a:bodyPr wrap="square" lIns="0" tIns="0" rIns="0" bIns="0" rtlCol="0" anchor="t">
            <a:spAutoFit/>
          </a:bodyPr>
          <a:lstStyle/>
          <a:p>
            <a:pPr algn="ctr">
              <a:lnSpc>
                <a:spcPts val="12880"/>
              </a:lnSpc>
            </a:pPr>
            <a:r>
              <a:rPr lang="en-US" sz="6000" b="1" dirty="0">
                <a:solidFill>
                  <a:srgbClr val="FFC800"/>
                </a:solidFill>
                <a:latin typeface="Canva Sans Bold"/>
                <a:ea typeface="Canva Sans Bold"/>
                <a:cs typeface="Canva Sans Bold"/>
                <a:sym typeface="Canva Sans Bold"/>
              </a:rPr>
              <a:t>Used Tools</a:t>
            </a:r>
          </a:p>
        </p:txBody>
      </p:sp>
      <p:sp>
        <p:nvSpPr>
          <p:cNvPr id="5" name="TextBox 5">
            <a:extLst>
              <a:ext uri="{FF2B5EF4-FFF2-40B4-BE49-F238E27FC236}">
                <a16:creationId xmlns:a16="http://schemas.microsoft.com/office/drawing/2014/main" id="{60C70221-71DE-1E5F-045C-2C9548B68699}"/>
              </a:ext>
            </a:extLst>
          </p:cNvPr>
          <p:cNvSpPr txBox="1"/>
          <p:nvPr/>
        </p:nvSpPr>
        <p:spPr>
          <a:xfrm>
            <a:off x="11620500" y="4382988"/>
            <a:ext cx="6667500" cy="4154984"/>
          </a:xfrm>
          <a:prstGeom prst="rect">
            <a:avLst/>
          </a:prstGeom>
        </p:spPr>
        <p:txBody>
          <a:bodyPr wrap="square" lIns="0" tIns="0" rIns="0" bIns="0" rtlCol="0" anchor="t">
            <a:spAutoFit/>
          </a:bodyPr>
          <a:lstStyle/>
          <a:p>
            <a:pPr marL="571500" indent="-571500">
              <a:buFontTx/>
              <a:buChar char="-"/>
            </a:pPr>
            <a:r>
              <a:rPr lang="en-US" sz="3000" dirty="0" err="1">
                <a:solidFill>
                  <a:srgbClr val="FFFFFF"/>
                </a:solidFill>
                <a:latin typeface="Canva Sans"/>
                <a:ea typeface="Canva Sans"/>
                <a:cs typeface="Canva Sans"/>
                <a:sym typeface="Canva Sans"/>
              </a:rPr>
              <a:t>ChatGpt</a:t>
            </a:r>
            <a:endParaRPr lang="en-US" sz="3000" dirty="0">
              <a:solidFill>
                <a:srgbClr val="FFFFFF"/>
              </a:solidFill>
              <a:latin typeface="Canva Sans"/>
              <a:ea typeface="Canva Sans"/>
              <a:cs typeface="Canva Sans"/>
              <a:sym typeface="Canva Sans"/>
            </a:endParaRPr>
          </a:p>
          <a:p>
            <a:pPr marL="571500" indent="-571500">
              <a:buFontTx/>
              <a:buChar char="-"/>
            </a:pPr>
            <a:r>
              <a:rPr lang="en-US" sz="3000" dirty="0">
                <a:solidFill>
                  <a:srgbClr val="FFFFFF"/>
                </a:solidFill>
                <a:latin typeface="Canva Sans"/>
                <a:ea typeface="Canva Sans"/>
                <a:cs typeface="Canva Sans"/>
                <a:sym typeface="Canva Sans"/>
              </a:rPr>
              <a:t>PowerPoint</a:t>
            </a:r>
          </a:p>
          <a:p>
            <a:pPr marL="571500" indent="-571500">
              <a:buFontTx/>
              <a:buChar char="-"/>
            </a:pPr>
            <a:r>
              <a:rPr lang="en-US" sz="3000" dirty="0">
                <a:solidFill>
                  <a:srgbClr val="FFFFFF"/>
                </a:solidFill>
                <a:latin typeface="Canva Sans"/>
                <a:ea typeface="Canva Sans"/>
                <a:cs typeface="Canva Sans"/>
                <a:sym typeface="Canva Sans"/>
              </a:rPr>
              <a:t>Canva</a:t>
            </a:r>
          </a:p>
          <a:p>
            <a:pPr marL="571500" indent="-571500">
              <a:buFontTx/>
              <a:buChar char="-"/>
            </a:pPr>
            <a:r>
              <a:rPr lang="en-US" sz="3000" dirty="0">
                <a:solidFill>
                  <a:srgbClr val="FFFFFF"/>
                </a:solidFill>
                <a:latin typeface="Canva Sans"/>
                <a:ea typeface="Canva Sans"/>
                <a:cs typeface="Canva Sans"/>
                <a:sym typeface="Canva Sans"/>
              </a:rPr>
              <a:t>Visual Studio Code</a:t>
            </a:r>
          </a:p>
          <a:p>
            <a:pPr marL="571500" indent="-571500">
              <a:buFontTx/>
              <a:buChar char="-"/>
            </a:pPr>
            <a:r>
              <a:rPr lang="en-US" sz="3000" dirty="0">
                <a:solidFill>
                  <a:srgbClr val="FFFFFF"/>
                </a:solidFill>
                <a:latin typeface="Canva Sans"/>
                <a:ea typeface="Canva Sans"/>
                <a:cs typeface="Canva Sans"/>
                <a:sym typeface="Canva Sans"/>
              </a:rPr>
              <a:t>Google Chrome</a:t>
            </a:r>
          </a:p>
          <a:p>
            <a:pPr marL="571500" indent="-571500">
              <a:buFontTx/>
              <a:buChar char="-"/>
            </a:pPr>
            <a:r>
              <a:rPr lang="en-US" sz="3000" dirty="0">
                <a:solidFill>
                  <a:srgbClr val="FFFFFF"/>
                </a:solidFill>
                <a:latin typeface="Canva Sans"/>
                <a:ea typeface="Canva Sans"/>
                <a:cs typeface="Canva Sans"/>
                <a:sym typeface="Canva Sans"/>
              </a:rPr>
              <a:t>XAMPP</a:t>
            </a:r>
          </a:p>
          <a:p>
            <a:pPr marL="571500" indent="-571500">
              <a:buFontTx/>
              <a:buChar char="-"/>
            </a:pPr>
            <a:r>
              <a:rPr lang="en-US" sz="3000" dirty="0">
                <a:solidFill>
                  <a:srgbClr val="FFFFFF"/>
                </a:solidFill>
                <a:latin typeface="Canva Sans"/>
                <a:ea typeface="Canva Sans"/>
                <a:cs typeface="Canva Sans"/>
                <a:sym typeface="Canva Sans"/>
              </a:rPr>
              <a:t>Localhost</a:t>
            </a:r>
          </a:p>
          <a:p>
            <a:pPr marL="571500" indent="-571500">
              <a:buFontTx/>
              <a:buChar char="-"/>
            </a:pPr>
            <a:r>
              <a:rPr lang="en-US" sz="3000" dirty="0">
                <a:solidFill>
                  <a:srgbClr val="FFFFFF"/>
                </a:solidFill>
                <a:latin typeface="Canva Sans"/>
                <a:ea typeface="Canva Sans"/>
                <a:cs typeface="Canva Sans"/>
                <a:sym typeface="Canva Sans"/>
              </a:rPr>
              <a:t>Roblox</a:t>
            </a:r>
          </a:p>
          <a:p>
            <a:pPr marL="571500" indent="-571500">
              <a:buFontTx/>
              <a:buChar char="-"/>
            </a:pPr>
            <a:r>
              <a:rPr lang="en-US" sz="3000" dirty="0">
                <a:solidFill>
                  <a:srgbClr val="FFFFFF"/>
                </a:solidFill>
                <a:latin typeface="Canva Sans"/>
                <a:ea typeface="Canva Sans"/>
                <a:cs typeface="Canva Sans"/>
                <a:sym typeface="Canva Sans"/>
              </a:rPr>
              <a:t>Gmail</a:t>
            </a:r>
          </a:p>
        </p:txBody>
      </p:sp>
      <p:sp>
        <p:nvSpPr>
          <p:cNvPr id="6" name="TextBox 2">
            <a:extLst>
              <a:ext uri="{FF2B5EF4-FFF2-40B4-BE49-F238E27FC236}">
                <a16:creationId xmlns:a16="http://schemas.microsoft.com/office/drawing/2014/main" id="{3960406C-EC55-0187-9DEC-BCE1B2EB0AEC}"/>
              </a:ext>
            </a:extLst>
          </p:cNvPr>
          <p:cNvSpPr txBox="1"/>
          <p:nvPr/>
        </p:nvSpPr>
        <p:spPr>
          <a:xfrm>
            <a:off x="2818357" y="2768618"/>
            <a:ext cx="6288584" cy="1439368"/>
          </a:xfrm>
          <a:prstGeom prst="rect">
            <a:avLst/>
          </a:prstGeom>
        </p:spPr>
        <p:txBody>
          <a:bodyPr wrap="square" lIns="0" tIns="0" rIns="0" bIns="0" rtlCol="0" anchor="t">
            <a:spAutoFit/>
          </a:bodyPr>
          <a:lstStyle/>
          <a:p>
            <a:pPr algn="ctr">
              <a:lnSpc>
                <a:spcPts val="12880"/>
              </a:lnSpc>
            </a:pPr>
            <a:r>
              <a:rPr lang="en-US" sz="6000" b="1" dirty="0">
                <a:solidFill>
                  <a:srgbClr val="FFC800"/>
                </a:solidFill>
                <a:latin typeface="Canva Sans Bold"/>
                <a:ea typeface="Canva Sans Bold"/>
                <a:cs typeface="Canva Sans Bold"/>
                <a:sym typeface="Canva Sans Bold"/>
              </a:rPr>
              <a:t>About</a:t>
            </a:r>
          </a:p>
        </p:txBody>
      </p:sp>
      <p:sp>
        <p:nvSpPr>
          <p:cNvPr id="7" name="TextBox 5">
            <a:extLst>
              <a:ext uri="{FF2B5EF4-FFF2-40B4-BE49-F238E27FC236}">
                <a16:creationId xmlns:a16="http://schemas.microsoft.com/office/drawing/2014/main" id="{68691029-CB79-68BE-CE80-45E45E4C9B66}"/>
              </a:ext>
            </a:extLst>
          </p:cNvPr>
          <p:cNvSpPr txBox="1"/>
          <p:nvPr/>
        </p:nvSpPr>
        <p:spPr>
          <a:xfrm>
            <a:off x="15810458" y="4382988"/>
            <a:ext cx="6667500" cy="3693319"/>
          </a:xfrm>
          <a:prstGeom prst="rect">
            <a:avLst/>
          </a:prstGeom>
        </p:spPr>
        <p:txBody>
          <a:bodyPr wrap="square" lIns="0" tIns="0" rIns="0" bIns="0" rtlCol="0" anchor="t">
            <a:spAutoFit/>
          </a:bodyPr>
          <a:lstStyle/>
          <a:p>
            <a:pPr marL="571500" indent="-571500">
              <a:buFontTx/>
              <a:buChar char="-"/>
            </a:pPr>
            <a:r>
              <a:rPr lang="en-US" sz="3000" dirty="0">
                <a:solidFill>
                  <a:srgbClr val="FFFFFF"/>
                </a:solidFill>
                <a:latin typeface="Canva Sans"/>
                <a:ea typeface="Canva Sans"/>
                <a:cs typeface="Canva Sans"/>
                <a:sym typeface="Canva Sans"/>
              </a:rPr>
              <a:t>Discord</a:t>
            </a:r>
          </a:p>
          <a:p>
            <a:pPr marL="571500" indent="-571500">
              <a:buFontTx/>
              <a:buChar char="-"/>
            </a:pPr>
            <a:r>
              <a:rPr lang="en-US" sz="3000" dirty="0" err="1">
                <a:solidFill>
                  <a:srgbClr val="FFFFFF"/>
                </a:solidFill>
                <a:latin typeface="Canva Sans"/>
                <a:ea typeface="Canva Sans"/>
                <a:cs typeface="Canva Sans"/>
                <a:sym typeface="Canva Sans"/>
              </a:rPr>
              <a:t>Guilded</a:t>
            </a:r>
            <a:endParaRPr lang="en-US" sz="3000" dirty="0">
              <a:solidFill>
                <a:srgbClr val="FFFFFF"/>
              </a:solidFill>
              <a:latin typeface="Canva Sans"/>
              <a:ea typeface="Canva Sans"/>
              <a:cs typeface="Canva Sans"/>
              <a:sym typeface="Canva Sans"/>
            </a:endParaRPr>
          </a:p>
          <a:p>
            <a:pPr marL="571500" indent="-571500">
              <a:buFontTx/>
              <a:buChar char="-"/>
            </a:pPr>
            <a:r>
              <a:rPr lang="en-US" sz="3000" dirty="0">
                <a:solidFill>
                  <a:srgbClr val="FFFFFF"/>
                </a:solidFill>
                <a:latin typeface="Canva Sans"/>
                <a:ea typeface="Canva Sans"/>
                <a:cs typeface="Canva Sans"/>
                <a:sym typeface="Canva Sans"/>
              </a:rPr>
              <a:t>Instagram</a:t>
            </a:r>
          </a:p>
          <a:p>
            <a:pPr marL="571500" indent="-571500">
              <a:buFontTx/>
              <a:buChar char="-"/>
            </a:pPr>
            <a:r>
              <a:rPr lang="en-US" sz="3000" dirty="0" err="1">
                <a:solidFill>
                  <a:srgbClr val="FFFFFF"/>
                </a:solidFill>
                <a:latin typeface="Canva Sans"/>
                <a:ea typeface="Canva Sans"/>
                <a:cs typeface="Canva Sans"/>
                <a:sym typeface="Canva Sans"/>
              </a:rPr>
              <a:t>Tiktok</a:t>
            </a:r>
            <a:endParaRPr lang="en-US" sz="3000" dirty="0">
              <a:solidFill>
                <a:srgbClr val="FFFFFF"/>
              </a:solidFill>
              <a:latin typeface="Canva Sans"/>
              <a:ea typeface="Canva Sans"/>
              <a:cs typeface="Canva Sans"/>
              <a:sym typeface="Canva Sans"/>
            </a:endParaRPr>
          </a:p>
          <a:p>
            <a:pPr marL="571500" indent="-571500">
              <a:buFontTx/>
              <a:buChar char="-"/>
            </a:pPr>
            <a:r>
              <a:rPr lang="en-US" sz="3000" dirty="0">
                <a:solidFill>
                  <a:srgbClr val="FFFFFF"/>
                </a:solidFill>
                <a:latin typeface="Canva Sans"/>
                <a:ea typeface="Canva Sans"/>
                <a:cs typeface="Canva Sans"/>
                <a:sym typeface="Canva Sans"/>
              </a:rPr>
              <a:t>Facebook</a:t>
            </a:r>
          </a:p>
          <a:p>
            <a:pPr marL="571500" indent="-571500">
              <a:buFontTx/>
              <a:buChar char="-"/>
            </a:pPr>
            <a:r>
              <a:rPr lang="en-US" sz="3000" dirty="0">
                <a:solidFill>
                  <a:srgbClr val="FFFFFF"/>
                </a:solidFill>
                <a:latin typeface="Canva Sans"/>
                <a:ea typeface="Canva Sans"/>
                <a:cs typeface="Canva Sans"/>
                <a:sym typeface="Canva Sans"/>
              </a:rPr>
              <a:t>YouTube</a:t>
            </a:r>
          </a:p>
          <a:p>
            <a:pPr marL="571500" indent="-571500">
              <a:buFontTx/>
              <a:buChar char="-"/>
            </a:pPr>
            <a:r>
              <a:rPr lang="en-US" sz="3000" dirty="0">
                <a:solidFill>
                  <a:srgbClr val="FFFFFF"/>
                </a:solidFill>
                <a:latin typeface="Canva Sans"/>
                <a:ea typeface="Canva Sans"/>
                <a:cs typeface="Canva Sans"/>
                <a:sym typeface="Canva Sans"/>
              </a:rPr>
              <a:t>Roblox Studio</a:t>
            </a:r>
          </a:p>
          <a:p>
            <a:pPr marL="571500" indent="-571500">
              <a:buFontTx/>
              <a:buChar char="-"/>
            </a:pPr>
            <a:r>
              <a:rPr lang="en-US" sz="3000" dirty="0" err="1">
                <a:solidFill>
                  <a:srgbClr val="FFFFFF"/>
                </a:solidFill>
                <a:latin typeface="Canva Sans"/>
                <a:ea typeface="Canva Sans"/>
                <a:cs typeface="Canva Sans"/>
                <a:sym typeface="Canva Sans"/>
              </a:rPr>
              <a:t>Github</a:t>
            </a:r>
            <a:endParaRPr lang="en-US" sz="3000" dirty="0">
              <a:solidFill>
                <a:srgbClr val="FFFFFF"/>
              </a:solidFill>
              <a:latin typeface="Canva Sans"/>
              <a:ea typeface="Canva Sans"/>
              <a:cs typeface="Canva Sans"/>
              <a:sym typeface="Canva Sans"/>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sp>
        <p:nvSpPr>
          <p:cNvPr id="2" name="Freeform 2"/>
          <p:cNvSpPr/>
          <p:nvPr/>
        </p:nvSpPr>
        <p:spPr>
          <a:xfrm>
            <a:off x="11371236" y="1665590"/>
            <a:ext cx="8704539" cy="4548122"/>
          </a:xfrm>
          <a:custGeom>
            <a:avLst/>
            <a:gdLst/>
            <a:ahLst/>
            <a:cxnLst/>
            <a:rect l="l" t="t" r="r" b="b"/>
            <a:pathLst>
              <a:path w="8704539" h="4548122">
                <a:moveTo>
                  <a:pt x="0" y="0"/>
                </a:moveTo>
                <a:lnTo>
                  <a:pt x="8704540" y="0"/>
                </a:lnTo>
                <a:lnTo>
                  <a:pt x="8704540" y="4548122"/>
                </a:lnTo>
                <a:lnTo>
                  <a:pt x="0" y="4548122"/>
                </a:lnTo>
                <a:lnTo>
                  <a:pt x="0" y="0"/>
                </a:lnTo>
                <a:close/>
              </a:path>
            </a:pathLst>
          </a:custGeom>
          <a:blipFill>
            <a:blip r:embed="rId2"/>
            <a:stretch>
              <a:fillRect/>
            </a:stretch>
          </a:blipFill>
        </p:spPr>
      </p:sp>
      <p:sp>
        <p:nvSpPr>
          <p:cNvPr id="3" name="TextBox 3"/>
          <p:cNvSpPr txBox="1"/>
          <p:nvPr/>
        </p:nvSpPr>
        <p:spPr>
          <a:xfrm>
            <a:off x="974124" y="1562100"/>
            <a:ext cx="9156489" cy="1116500"/>
          </a:xfrm>
          <a:prstGeom prst="rect">
            <a:avLst/>
          </a:prstGeom>
        </p:spPr>
        <p:txBody>
          <a:bodyPr wrap="square" lIns="0" tIns="0" rIns="0" bIns="0" rtlCol="0" anchor="t">
            <a:spAutoFit/>
          </a:bodyPr>
          <a:lstStyle/>
          <a:p>
            <a:pPr algn="ctr">
              <a:lnSpc>
                <a:spcPts val="9233"/>
              </a:lnSpc>
            </a:pPr>
            <a:r>
              <a:rPr lang="en-US" sz="6595" b="1" dirty="0" err="1">
                <a:solidFill>
                  <a:srgbClr val="FFC800"/>
                </a:solidFill>
                <a:latin typeface="Canva Sans Bold"/>
                <a:ea typeface="Canva Sans Bold"/>
                <a:cs typeface="Canva Sans Bold"/>
                <a:sym typeface="Canva Sans Bold"/>
              </a:rPr>
              <a:t>Gamepass</a:t>
            </a:r>
            <a:r>
              <a:rPr lang="en-US" sz="6595" b="1" dirty="0">
                <a:solidFill>
                  <a:srgbClr val="FFC800"/>
                </a:solidFill>
                <a:latin typeface="Canva Sans Bold"/>
                <a:ea typeface="Canva Sans Bold"/>
                <a:cs typeface="Canva Sans Bold"/>
                <a:sym typeface="Canva Sans Bold"/>
              </a:rPr>
              <a:t> Shop Page</a:t>
            </a:r>
          </a:p>
        </p:txBody>
      </p:sp>
      <p:sp>
        <p:nvSpPr>
          <p:cNvPr id="4" name="TextBox 4"/>
          <p:cNvSpPr txBox="1"/>
          <p:nvPr/>
        </p:nvSpPr>
        <p:spPr>
          <a:xfrm>
            <a:off x="785015" y="3257848"/>
            <a:ext cx="9534709" cy="3714153"/>
          </a:xfrm>
          <a:prstGeom prst="rect">
            <a:avLst/>
          </a:prstGeom>
        </p:spPr>
        <p:txBody>
          <a:bodyPr lIns="0" tIns="0" rIns="0" bIns="0" rtlCol="0" anchor="t">
            <a:spAutoFit/>
          </a:bodyPr>
          <a:lstStyle/>
          <a:p>
            <a:pPr algn="ctr">
              <a:lnSpc>
                <a:spcPts val="4232"/>
              </a:lnSpc>
            </a:pPr>
            <a:r>
              <a:rPr lang="en-US" sz="3023" b="1">
                <a:solidFill>
                  <a:srgbClr val="FFDE59"/>
                </a:solidFill>
                <a:latin typeface="Canva Sans Bold"/>
                <a:ea typeface="Canva Sans Bold"/>
                <a:cs typeface="Canva Sans Bold"/>
                <a:sym typeface="Canva Sans Bold"/>
              </a:rPr>
              <a:t>Displays all available Gamepasses for purchase in Terracore.</a:t>
            </a:r>
            <a:r>
              <a:rPr lang="en-US" sz="3023">
                <a:solidFill>
                  <a:srgbClr val="FFFFFF"/>
                </a:solidFill>
                <a:latin typeface="Canva Sans"/>
                <a:ea typeface="Canva Sans"/>
                <a:cs typeface="Canva Sans"/>
                <a:sym typeface="Canva Sans"/>
              </a:rPr>
              <a:t> Each item is presented with its image, name, description, and a direct purchase link to the official Roblox gamepass page. The section is designed for clarity and quick access, allowing players to understand the benefits of each item before buying.</a:t>
            </a:r>
          </a:p>
        </p:txBody>
      </p:sp>
      <p:sp>
        <p:nvSpPr>
          <p:cNvPr id="5" name="TextBox 5"/>
          <p:cNvSpPr txBox="1"/>
          <p:nvPr/>
        </p:nvSpPr>
        <p:spPr>
          <a:xfrm>
            <a:off x="3566810" y="7792645"/>
            <a:ext cx="13800864" cy="1325581"/>
          </a:xfrm>
          <a:prstGeom prst="rect">
            <a:avLst/>
          </a:prstGeom>
        </p:spPr>
        <p:txBody>
          <a:bodyPr lIns="0" tIns="0" rIns="0" bIns="0" rtlCol="0" anchor="t">
            <a:spAutoFit/>
          </a:bodyPr>
          <a:lstStyle/>
          <a:p>
            <a:pPr algn="ctr">
              <a:lnSpc>
                <a:spcPts val="3586"/>
              </a:lnSpc>
            </a:pPr>
            <a:r>
              <a:rPr lang="en-US" sz="2561" b="1">
                <a:solidFill>
                  <a:srgbClr val="FFDE59"/>
                </a:solidFill>
                <a:latin typeface="Canva Sans Bold"/>
                <a:ea typeface="Canva Sans Bold"/>
                <a:cs typeface="Canva Sans Bold"/>
                <a:sym typeface="Canva Sans Bold"/>
              </a:rPr>
              <a:t> Examples include tools like the Strong Flashlight for better visibility and the Speed Coil for faster movement. </a:t>
            </a:r>
            <a:r>
              <a:rPr lang="en-US" sz="2561">
                <a:solidFill>
                  <a:srgbClr val="FFFFFF"/>
                </a:solidFill>
                <a:latin typeface="Canva Sans"/>
                <a:ea typeface="Canva Sans"/>
                <a:cs typeface="Canva Sans"/>
                <a:sym typeface="Canva Sans"/>
              </a:rPr>
              <a:t>The layout ensures a clean, organized, and user-friendly shopping experience.</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31215"/>
        </a:solidFill>
        <a:effectLst/>
      </p:bgPr>
    </p:bg>
    <p:spTree>
      <p:nvGrpSpPr>
        <p:cNvPr id="1" name=""/>
        <p:cNvGrpSpPr/>
        <p:nvPr/>
      </p:nvGrpSpPr>
      <p:grpSpPr>
        <a:xfrm>
          <a:off x="0" y="0"/>
          <a:ext cx="0" cy="0"/>
          <a:chOff x="0" y="0"/>
          <a:chExt cx="0" cy="0"/>
        </a:xfrm>
      </p:grpSpPr>
      <p:sp>
        <p:nvSpPr>
          <p:cNvPr id="2" name="Freeform 2"/>
          <p:cNvSpPr/>
          <p:nvPr/>
        </p:nvSpPr>
        <p:spPr>
          <a:xfrm>
            <a:off x="336783" y="623215"/>
            <a:ext cx="9429423" cy="5179770"/>
          </a:xfrm>
          <a:custGeom>
            <a:avLst/>
            <a:gdLst/>
            <a:ahLst/>
            <a:cxnLst/>
            <a:rect l="l" t="t" r="r" b="b"/>
            <a:pathLst>
              <a:path w="9429423" h="5179770">
                <a:moveTo>
                  <a:pt x="0" y="0"/>
                </a:moveTo>
                <a:lnTo>
                  <a:pt x="9429423" y="0"/>
                </a:lnTo>
                <a:lnTo>
                  <a:pt x="9429423" y="5179770"/>
                </a:lnTo>
                <a:lnTo>
                  <a:pt x="0" y="5179770"/>
                </a:lnTo>
                <a:lnTo>
                  <a:pt x="0" y="0"/>
                </a:lnTo>
                <a:close/>
              </a:path>
            </a:pathLst>
          </a:custGeom>
          <a:blipFill>
            <a:blip r:embed="rId2"/>
            <a:stretch>
              <a:fillRect l="-25110" t="-5975" r="-27458" b="-14841"/>
            </a:stretch>
          </a:blipFill>
        </p:spPr>
      </p:sp>
      <p:sp>
        <p:nvSpPr>
          <p:cNvPr id="3" name="TextBox 3"/>
          <p:cNvSpPr txBox="1"/>
          <p:nvPr/>
        </p:nvSpPr>
        <p:spPr>
          <a:xfrm>
            <a:off x="11487792" y="570827"/>
            <a:ext cx="8658456" cy="915745"/>
          </a:xfrm>
          <a:prstGeom prst="rect">
            <a:avLst/>
          </a:prstGeom>
        </p:spPr>
        <p:txBody>
          <a:bodyPr wrap="square" lIns="0" tIns="0" rIns="0" bIns="0" rtlCol="0" anchor="t">
            <a:spAutoFit/>
          </a:bodyPr>
          <a:lstStyle/>
          <a:p>
            <a:pPr algn="ctr">
              <a:lnSpc>
                <a:spcPts val="7543"/>
              </a:lnSpc>
            </a:pPr>
            <a:r>
              <a:rPr lang="en-US" sz="5388" b="1" dirty="0">
                <a:solidFill>
                  <a:srgbClr val="FFC800"/>
                </a:solidFill>
                <a:latin typeface="Canva Sans Bold"/>
                <a:ea typeface="Canva Sans Bold"/>
                <a:cs typeface="Canva Sans Bold"/>
                <a:sym typeface="Canva Sans Bold"/>
              </a:rPr>
              <a:t>Strong Flashlight/Torch</a:t>
            </a:r>
          </a:p>
        </p:txBody>
      </p:sp>
      <p:sp>
        <p:nvSpPr>
          <p:cNvPr id="4" name="TextBox 4"/>
          <p:cNvSpPr txBox="1"/>
          <p:nvPr/>
        </p:nvSpPr>
        <p:spPr>
          <a:xfrm>
            <a:off x="9766206" y="1976532"/>
            <a:ext cx="11309606" cy="7281768"/>
          </a:xfrm>
          <a:prstGeom prst="rect">
            <a:avLst/>
          </a:prstGeom>
        </p:spPr>
        <p:txBody>
          <a:bodyPr lIns="0" tIns="0" rIns="0" bIns="0" rtlCol="0" anchor="t">
            <a:spAutoFit/>
          </a:bodyPr>
          <a:lstStyle/>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Usage in Game:</a:t>
            </a:r>
            <a:r>
              <a:rPr lang="en-US" sz="3191">
                <a:solidFill>
                  <a:srgbClr val="FFFFFF"/>
                </a:solidFill>
                <a:latin typeface="Canva Sans"/>
                <a:ea typeface="Canva Sans"/>
                <a:cs typeface="Canva Sans"/>
                <a:sym typeface="Canva Sans"/>
              </a:rPr>
              <a:t> The Strong Flashlight is equipped </a:t>
            </a:r>
            <a:r>
              <a:rPr lang="en-US" sz="3191" b="1">
                <a:solidFill>
                  <a:srgbClr val="FFDE59"/>
                </a:solidFill>
                <a:latin typeface="Canva Sans Bold"/>
                <a:ea typeface="Canva Sans Bold"/>
                <a:cs typeface="Canva Sans Bold"/>
                <a:sym typeface="Canva Sans Bold"/>
              </a:rPr>
              <a:t>to illuminate dark areas</a:t>
            </a:r>
            <a:r>
              <a:rPr lang="en-US" sz="3191">
                <a:solidFill>
                  <a:srgbClr val="FFFFFF"/>
                </a:solidFill>
                <a:latin typeface="Canva Sans"/>
                <a:ea typeface="Canva Sans"/>
                <a:cs typeface="Canva Sans"/>
                <a:sym typeface="Canva Sans"/>
              </a:rPr>
              <a:t> in the Terracore map, making exploration in low-light environments much safer and easier.</a:t>
            </a:r>
          </a:p>
          <a:p>
            <a:pPr algn="l">
              <a:lnSpc>
                <a:spcPts val="4467"/>
              </a:lnSpc>
            </a:pPr>
            <a:endParaRPr lang="en-US" sz="3191">
              <a:solidFill>
                <a:srgbClr val="FFFFFF"/>
              </a:solidFill>
              <a:latin typeface="Canva Sans"/>
              <a:ea typeface="Canva Sans"/>
              <a:cs typeface="Canva Sans"/>
              <a:sym typeface="Canva Sans"/>
            </a:endParaRPr>
          </a:p>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How It Helps:</a:t>
            </a:r>
            <a:r>
              <a:rPr lang="en-US" sz="3191">
                <a:solidFill>
                  <a:srgbClr val="FFFFFF"/>
                </a:solidFill>
                <a:latin typeface="Canva Sans"/>
                <a:ea typeface="Canva Sans"/>
                <a:cs typeface="Canva Sans"/>
                <a:sym typeface="Canva Sans"/>
              </a:rPr>
              <a:t> Perfect for </a:t>
            </a:r>
            <a:r>
              <a:rPr lang="en-US" sz="3191" b="1">
                <a:solidFill>
                  <a:srgbClr val="FFDE59"/>
                </a:solidFill>
                <a:latin typeface="Canva Sans Bold"/>
                <a:ea typeface="Canva Sans Bold"/>
                <a:cs typeface="Canva Sans Bold"/>
                <a:sym typeface="Canva Sans Bold"/>
              </a:rPr>
              <a:t>exploring caves, night-time scenarios, or dimly lit interiors,</a:t>
            </a:r>
            <a:r>
              <a:rPr lang="en-US" sz="3191">
                <a:solidFill>
                  <a:srgbClr val="FFFFFF"/>
                </a:solidFill>
                <a:latin typeface="Canva Sans"/>
                <a:ea typeface="Canva Sans"/>
                <a:cs typeface="Canva Sans"/>
                <a:sym typeface="Canva Sans"/>
              </a:rPr>
              <a:t> it allows players to spot obstacles, find hidden paths, and interact with the environment more efficiently.</a:t>
            </a:r>
          </a:p>
          <a:p>
            <a:pPr algn="l">
              <a:lnSpc>
                <a:spcPts val="4467"/>
              </a:lnSpc>
            </a:pPr>
            <a:endParaRPr lang="en-US" sz="3191">
              <a:solidFill>
                <a:srgbClr val="FFFFFF"/>
              </a:solidFill>
              <a:latin typeface="Canva Sans"/>
              <a:ea typeface="Canva Sans"/>
              <a:cs typeface="Canva Sans"/>
              <a:sym typeface="Canva Sans"/>
            </a:endParaRPr>
          </a:p>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Price: </a:t>
            </a:r>
            <a:r>
              <a:rPr lang="en-US" sz="3191">
                <a:solidFill>
                  <a:srgbClr val="FFFFFF"/>
                </a:solidFill>
                <a:latin typeface="Canva Sans"/>
                <a:ea typeface="Canva Sans"/>
                <a:cs typeface="Canva Sans"/>
                <a:sym typeface="Canva Sans"/>
              </a:rPr>
              <a:t>10 Robux (Gamepasses)</a:t>
            </a:r>
          </a:p>
          <a:p>
            <a:pPr algn="l">
              <a:lnSpc>
                <a:spcPts val="4467"/>
              </a:lnSpc>
            </a:pPr>
            <a:endParaRPr lang="en-US" sz="3191">
              <a:solidFill>
                <a:srgbClr val="FFFFFF"/>
              </a:solidFill>
              <a:latin typeface="Canva Sans"/>
              <a:ea typeface="Canva Sans"/>
              <a:cs typeface="Canva Sans"/>
              <a:sym typeface="Canva Sans"/>
            </a:endParaRPr>
          </a:p>
          <a:p>
            <a:pPr algn="l">
              <a:lnSpc>
                <a:spcPts val="4467"/>
              </a:lnSpc>
            </a:pPr>
            <a:endParaRPr lang="en-US" sz="3191">
              <a:solidFill>
                <a:srgbClr val="FFFFFF"/>
              </a:solidFill>
              <a:latin typeface="Canva Sans"/>
              <a:ea typeface="Canva Sans"/>
              <a:cs typeface="Canva Sans"/>
              <a:sym typeface="Canva Sans"/>
            </a:endParaRPr>
          </a:p>
        </p:txBody>
      </p:sp>
      <p:sp>
        <p:nvSpPr>
          <p:cNvPr id="5" name="TextBox 5"/>
          <p:cNvSpPr txBox="1"/>
          <p:nvPr/>
        </p:nvSpPr>
        <p:spPr>
          <a:xfrm>
            <a:off x="5832989" y="3089355"/>
            <a:ext cx="11309606" cy="539080"/>
          </a:xfrm>
          <a:prstGeom prst="rect">
            <a:avLst/>
          </a:prstGeom>
        </p:spPr>
        <p:txBody>
          <a:bodyPr lIns="0" tIns="0" rIns="0" bIns="0" rtlCol="0" anchor="t">
            <a:spAutoFit/>
          </a:bodyPr>
          <a:lstStyle/>
          <a:p>
            <a:pPr algn="ctr">
              <a:lnSpc>
                <a:spcPts val="4467"/>
              </a:lnSpc>
            </a:pPr>
            <a:endParaRPr/>
          </a:p>
        </p:txBody>
      </p:sp>
      <p:sp>
        <p:nvSpPr>
          <p:cNvPr id="6" name="TextBox 6"/>
          <p:cNvSpPr txBox="1"/>
          <p:nvPr/>
        </p:nvSpPr>
        <p:spPr>
          <a:xfrm>
            <a:off x="635140" y="6725823"/>
            <a:ext cx="8318636" cy="1662018"/>
          </a:xfrm>
          <a:prstGeom prst="rect">
            <a:avLst/>
          </a:prstGeom>
        </p:spPr>
        <p:txBody>
          <a:bodyPr lIns="0" tIns="0" rIns="0" bIns="0" rtlCol="0" anchor="t">
            <a:spAutoFit/>
          </a:bodyPr>
          <a:lstStyle/>
          <a:p>
            <a:pPr marL="688981" lvl="1" indent="-344491" algn="ctr">
              <a:lnSpc>
                <a:spcPts val="4467"/>
              </a:lnSpc>
              <a:buFont typeface="Arial"/>
              <a:buChar char="•"/>
            </a:pPr>
            <a:r>
              <a:rPr lang="en-US" sz="3191" b="1">
                <a:solidFill>
                  <a:srgbClr val="FFC800"/>
                </a:solidFill>
                <a:latin typeface="Canva Sans Bold"/>
                <a:ea typeface="Canva Sans Bold"/>
                <a:cs typeface="Canva Sans Bold"/>
                <a:sym typeface="Canva Sans Bold"/>
              </a:rPr>
              <a:t>This is where the page goes to when player click get items on the shop page on Terracore.hub</a:t>
            </a: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31215"/>
        </a:solidFill>
        <a:effectLst/>
      </p:bgPr>
    </p:bg>
    <p:spTree>
      <p:nvGrpSpPr>
        <p:cNvPr id="1" name=""/>
        <p:cNvGrpSpPr/>
        <p:nvPr/>
      </p:nvGrpSpPr>
      <p:grpSpPr>
        <a:xfrm>
          <a:off x="0" y="0"/>
          <a:ext cx="0" cy="0"/>
          <a:chOff x="0" y="0"/>
          <a:chExt cx="0" cy="0"/>
        </a:xfrm>
      </p:grpSpPr>
      <p:sp>
        <p:nvSpPr>
          <p:cNvPr id="2" name="Freeform 2"/>
          <p:cNvSpPr/>
          <p:nvPr/>
        </p:nvSpPr>
        <p:spPr>
          <a:xfrm>
            <a:off x="10241775" y="657045"/>
            <a:ext cx="10810670" cy="4734687"/>
          </a:xfrm>
          <a:custGeom>
            <a:avLst/>
            <a:gdLst/>
            <a:ahLst/>
            <a:cxnLst/>
            <a:rect l="l" t="t" r="r" b="b"/>
            <a:pathLst>
              <a:path w="10810670" h="4734687">
                <a:moveTo>
                  <a:pt x="0" y="0"/>
                </a:moveTo>
                <a:lnTo>
                  <a:pt x="10810670" y="0"/>
                </a:lnTo>
                <a:lnTo>
                  <a:pt x="10810670" y="4734687"/>
                </a:lnTo>
                <a:lnTo>
                  <a:pt x="0" y="4734687"/>
                </a:lnTo>
                <a:lnTo>
                  <a:pt x="0" y="0"/>
                </a:lnTo>
                <a:close/>
              </a:path>
            </a:pathLst>
          </a:custGeom>
          <a:blipFill>
            <a:blip r:embed="rId2"/>
            <a:stretch>
              <a:fillRect r="-1556"/>
            </a:stretch>
          </a:blipFill>
        </p:spPr>
      </p:sp>
      <p:sp>
        <p:nvSpPr>
          <p:cNvPr id="3" name="TextBox 3"/>
          <p:cNvSpPr txBox="1"/>
          <p:nvPr/>
        </p:nvSpPr>
        <p:spPr>
          <a:xfrm>
            <a:off x="4390804" y="721183"/>
            <a:ext cx="3322473" cy="915745"/>
          </a:xfrm>
          <a:prstGeom prst="rect">
            <a:avLst/>
          </a:prstGeom>
        </p:spPr>
        <p:txBody>
          <a:bodyPr lIns="0" tIns="0" rIns="0" bIns="0" rtlCol="0" anchor="t">
            <a:spAutoFit/>
          </a:bodyPr>
          <a:lstStyle/>
          <a:p>
            <a:pPr algn="ctr">
              <a:lnSpc>
                <a:spcPts val="7543"/>
              </a:lnSpc>
            </a:pPr>
            <a:r>
              <a:rPr lang="en-US" sz="5388" b="1">
                <a:solidFill>
                  <a:srgbClr val="FFC800"/>
                </a:solidFill>
                <a:latin typeface="Canva Sans Bold"/>
                <a:ea typeface="Canva Sans Bold"/>
                <a:cs typeface="Canva Sans Bold"/>
                <a:sym typeface="Canva Sans Bold"/>
              </a:rPr>
              <a:t>Speedcoil</a:t>
            </a:r>
          </a:p>
        </p:txBody>
      </p:sp>
      <p:sp>
        <p:nvSpPr>
          <p:cNvPr id="4" name="TextBox 4"/>
          <p:cNvSpPr txBox="1"/>
          <p:nvPr/>
        </p:nvSpPr>
        <p:spPr>
          <a:xfrm>
            <a:off x="397238" y="2179274"/>
            <a:ext cx="11309606" cy="6719793"/>
          </a:xfrm>
          <a:prstGeom prst="rect">
            <a:avLst/>
          </a:prstGeom>
        </p:spPr>
        <p:txBody>
          <a:bodyPr lIns="0" tIns="0" rIns="0" bIns="0" rtlCol="0" anchor="t">
            <a:spAutoFit/>
          </a:bodyPr>
          <a:lstStyle/>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Usage in Game:</a:t>
            </a:r>
            <a:r>
              <a:rPr lang="en-US" sz="3191">
                <a:solidFill>
                  <a:srgbClr val="FFFFFF"/>
                </a:solidFill>
                <a:latin typeface="Canva Sans"/>
                <a:ea typeface="Canva Sans"/>
                <a:cs typeface="Canva Sans"/>
                <a:sym typeface="Canva Sans"/>
              </a:rPr>
              <a:t> The Speed Coil is held and activated to </a:t>
            </a:r>
            <a:r>
              <a:rPr lang="en-US" sz="3191" b="1">
                <a:solidFill>
                  <a:srgbClr val="FFDE59"/>
                </a:solidFill>
                <a:latin typeface="Canva Sans Bold"/>
                <a:ea typeface="Canva Sans Bold"/>
                <a:cs typeface="Canva Sans Bold"/>
                <a:sym typeface="Canva Sans Bold"/>
              </a:rPr>
              <a:t>boost the player’s walking/running speed significantly.</a:t>
            </a:r>
          </a:p>
          <a:p>
            <a:pPr algn="l">
              <a:lnSpc>
                <a:spcPts val="4467"/>
              </a:lnSpc>
            </a:pPr>
            <a:endParaRPr lang="en-US" sz="3191" b="1">
              <a:solidFill>
                <a:srgbClr val="FFDE59"/>
              </a:solidFill>
              <a:latin typeface="Canva Sans Bold"/>
              <a:ea typeface="Canva Sans Bold"/>
              <a:cs typeface="Canva Sans Bold"/>
              <a:sym typeface="Canva Sans Bold"/>
            </a:endParaRPr>
          </a:p>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How It Helps:</a:t>
            </a:r>
            <a:r>
              <a:rPr lang="en-US" sz="3191">
                <a:solidFill>
                  <a:srgbClr val="FFFFFF"/>
                </a:solidFill>
                <a:latin typeface="Canva Sans"/>
                <a:ea typeface="Canva Sans"/>
                <a:cs typeface="Canva Sans"/>
                <a:sym typeface="Canva Sans"/>
              </a:rPr>
              <a:t>  Ideal for quickly </a:t>
            </a:r>
            <a:r>
              <a:rPr lang="en-US" sz="3191" b="1">
                <a:solidFill>
                  <a:srgbClr val="FFDE59"/>
                </a:solidFill>
                <a:latin typeface="Canva Sans Bold"/>
                <a:ea typeface="Canva Sans Bold"/>
                <a:cs typeface="Canva Sans Bold"/>
                <a:sym typeface="Canva Sans Bold"/>
              </a:rPr>
              <a:t>traversing large areas of the map </a:t>
            </a:r>
            <a:r>
              <a:rPr lang="en-US" sz="3191">
                <a:solidFill>
                  <a:srgbClr val="FFFFFF"/>
                </a:solidFill>
                <a:latin typeface="Canva Sans"/>
                <a:ea typeface="Canva Sans"/>
                <a:cs typeface="Canva Sans"/>
                <a:sym typeface="Canva Sans"/>
              </a:rPr>
              <a:t>or</a:t>
            </a:r>
            <a:r>
              <a:rPr lang="en-US" sz="3191" b="1">
                <a:solidFill>
                  <a:srgbClr val="FFDE59"/>
                </a:solidFill>
                <a:latin typeface="Canva Sans Bold"/>
                <a:ea typeface="Canva Sans Bold"/>
                <a:cs typeface="Canva Sans Bold"/>
                <a:sym typeface="Canva Sans Bold"/>
              </a:rPr>
              <a:t> reaching objectives faster</a:t>
            </a:r>
            <a:r>
              <a:rPr lang="en-US" sz="3191">
                <a:solidFill>
                  <a:srgbClr val="FFFFFF"/>
                </a:solidFill>
                <a:latin typeface="Canva Sans"/>
                <a:ea typeface="Canva Sans"/>
                <a:cs typeface="Canva Sans"/>
                <a:sym typeface="Canva Sans"/>
              </a:rPr>
              <a:t> during events. It’s also a great advantage in exploration challenges.</a:t>
            </a:r>
          </a:p>
          <a:p>
            <a:pPr algn="l">
              <a:lnSpc>
                <a:spcPts val="4467"/>
              </a:lnSpc>
            </a:pPr>
            <a:endParaRPr lang="en-US" sz="3191">
              <a:solidFill>
                <a:srgbClr val="FFFFFF"/>
              </a:solidFill>
              <a:latin typeface="Canva Sans"/>
              <a:ea typeface="Canva Sans"/>
              <a:cs typeface="Canva Sans"/>
              <a:sym typeface="Canva Sans"/>
            </a:endParaRPr>
          </a:p>
          <a:p>
            <a:pPr marL="688981" lvl="1" indent="-344491" algn="l">
              <a:lnSpc>
                <a:spcPts val="4467"/>
              </a:lnSpc>
              <a:buFont typeface="Arial"/>
              <a:buChar char="•"/>
            </a:pPr>
            <a:r>
              <a:rPr lang="en-US" sz="3191" b="1">
                <a:solidFill>
                  <a:srgbClr val="FFC800"/>
                </a:solidFill>
                <a:latin typeface="Canva Sans Bold"/>
                <a:ea typeface="Canva Sans Bold"/>
                <a:cs typeface="Canva Sans Bold"/>
                <a:sym typeface="Canva Sans Bold"/>
              </a:rPr>
              <a:t>Price: </a:t>
            </a:r>
            <a:r>
              <a:rPr lang="en-US" sz="3191" strike="sngStrike">
                <a:solidFill>
                  <a:srgbClr val="A6A6A6"/>
                </a:solidFill>
                <a:latin typeface="Canva Sans"/>
                <a:ea typeface="Canva Sans"/>
                <a:cs typeface="Canva Sans"/>
                <a:sym typeface="Canva Sans"/>
              </a:rPr>
              <a:t>50</a:t>
            </a:r>
            <a:r>
              <a:rPr lang="en-US" sz="3191">
                <a:solidFill>
                  <a:srgbClr val="FFFFFF"/>
                </a:solidFill>
                <a:latin typeface="Canva Sans"/>
                <a:ea typeface="Canva Sans"/>
                <a:cs typeface="Canva Sans"/>
                <a:sym typeface="Canva Sans"/>
              </a:rPr>
              <a:t> 25 Robux (Gamepasses)</a:t>
            </a:r>
          </a:p>
          <a:p>
            <a:pPr algn="l">
              <a:lnSpc>
                <a:spcPts val="4467"/>
              </a:lnSpc>
            </a:pPr>
            <a:endParaRPr lang="en-US" sz="3191">
              <a:solidFill>
                <a:srgbClr val="FFFFFF"/>
              </a:solidFill>
              <a:latin typeface="Canva Sans"/>
              <a:ea typeface="Canva Sans"/>
              <a:cs typeface="Canva Sans"/>
              <a:sym typeface="Canva Sans"/>
            </a:endParaRPr>
          </a:p>
          <a:p>
            <a:pPr algn="l">
              <a:lnSpc>
                <a:spcPts val="4467"/>
              </a:lnSpc>
            </a:pPr>
            <a:endParaRPr lang="en-US" sz="3191">
              <a:solidFill>
                <a:srgbClr val="FFFFFF"/>
              </a:solidFill>
              <a:latin typeface="Canva Sans"/>
              <a:ea typeface="Canva Sans"/>
              <a:cs typeface="Canva Sans"/>
              <a:sym typeface="Canva Sans"/>
            </a:endParaRPr>
          </a:p>
        </p:txBody>
      </p:sp>
      <p:sp>
        <p:nvSpPr>
          <p:cNvPr id="5" name="TextBox 5"/>
          <p:cNvSpPr txBox="1"/>
          <p:nvPr/>
        </p:nvSpPr>
        <p:spPr>
          <a:xfrm>
            <a:off x="12014847" y="7076328"/>
            <a:ext cx="8318636" cy="1662018"/>
          </a:xfrm>
          <a:prstGeom prst="rect">
            <a:avLst/>
          </a:prstGeom>
        </p:spPr>
        <p:txBody>
          <a:bodyPr lIns="0" tIns="0" rIns="0" bIns="0" rtlCol="0" anchor="t">
            <a:spAutoFit/>
          </a:bodyPr>
          <a:lstStyle/>
          <a:p>
            <a:pPr marL="688981" lvl="1" indent="-344491" algn="ctr">
              <a:lnSpc>
                <a:spcPts val="4467"/>
              </a:lnSpc>
              <a:buFont typeface="Arial"/>
              <a:buChar char="•"/>
            </a:pPr>
            <a:r>
              <a:rPr lang="en-US" sz="3191" b="1">
                <a:solidFill>
                  <a:srgbClr val="FFC800"/>
                </a:solidFill>
                <a:latin typeface="Canva Sans Bold"/>
                <a:ea typeface="Canva Sans Bold"/>
                <a:cs typeface="Canva Sans Bold"/>
                <a:sym typeface="Canva Sans Bold"/>
              </a:rPr>
              <a:t>This is where the page goes to when player click get items on the shop page on Terracore.hub</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7091836" y="278782"/>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1839821"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1848488">
            <a:off x="10589391" y="2467921"/>
            <a:ext cx="8092593" cy="2286157"/>
          </a:xfrm>
          <a:custGeom>
            <a:avLst/>
            <a:gdLst/>
            <a:ahLst/>
            <a:cxnLst/>
            <a:rect l="l" t="t" r="r" b="b"/>
            <a:pathLst>
              <a:path w="8092593" h="2286157">
                <a:moveTo>
                  <a:pt x="0" y="0"/>
                </a:moveTo>
                <a:lnTo>
                  <a:pt x="8092593" y="0"/>
                </a:lnTo>
                <a:lnTo>
                  <a:pt x="8092593" y="2286157"/>
                </a:lnTo>
                <a:lnTo>
                  <a:pt x="0" y="228615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2219652" y="2782805"/>
            <a:ext cx="7305348" cy="3658870"/>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Feedback Button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it goes to the Feedback page</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0E0E"/>
        </a:solidFill>
        <a:effectLst/>
      </p:bgPr>
    </p:bg>
    <p:spTree>
      <p:nvGrpSpPr>
        <p:cNvPr id="1" name=""/>
        <p:cNvGrpSpPr/>
        <p:nvPr/>
      </p:nvGrpSpPr>
      <p:grpSpPr>
        <a:xfrm>
          <a:off x="0" y="0"/>
          <a:ext cx="0" cy="0"/>
          <a:chOff x="0" y="0"/>
          <a:chExt cx="0" cy="0"/>
        </a:xfrm>
      </p:grpSpPr>
      <p:sp>
        <p:nvSpPr>
          <p:cNvPr id="2" name="Freeform 2"/>
          <p:cNvSpPr/>
          <p:nvPr/>
        </p:nvSpPr>
        <p:spPr>
          <a:xfrm>
            <a:off x="5597314" y="1951625"/>
            <a:ext cx="6113047" cy="7058156"/>
          </a:xfrm>
          <a:custGeom>
            <a:avLst/>
            <a:gdLst/>
            <a:ahLst/>
            <a:cxnLst/>
            <a:rect l="l" t="t" r="r" b="b"/>
            <a:pathLst>
              <a:path w="6113047" h="7058156">
                <a:moveTo>
                  <a:pt x="0" y="0"/>
                </a:moveTo>
                <a:lnTo>
                  <a:pt x="6113047" y="0"/>
                </a:lnTo>
                <a:lnTo>
                  <a:pt x="6113047" y="7058156"/>
                </a:lnTo>
                <a:lnTo>
                  <a:pt x="0" y="7058156"/>
                </a:lnTo>
                <a:lnTo>
                  <a:pt x="0" y="0"/>
                </a:lnTo>
                <a:close/>
              </a:path>
            </a:pathLst>
          </a:custGeom>
          <a:blipFill>
            <a:blip r:embed="rId2"/>
            <a:stretch>
              <a:fillRect l="-16327" r="-28223"/>
            </a:stretch>
          </a:blipFill>
        </p:spPr>
      </p:sp>
      <p:sp>
        <p:nvSpPr>
          <p:cNvPr id="3" name="TextBox 3"/>
          <p:cNvSpPr txBox="1"/>
          <p:nvPr/>
        </p:nvSpPr>
        <p:spPr>
          <a:xfrm>
            <a:off x="7627408" y="835125"/>
            <a:ext cx="6309783" cy="1116500"/>
          </a:xfrm>
          <a:prstGeom prst="rect">
            <a:avLst/>
          </a:prstGeom>
        </p:spPr>
        <p:txBody>
          <a:bodyPr wrap="square" lIns="0" tIns="0" rIns="0" bIns="0" rtlCol="0" anchor="t">
            <a:spAutoFit/>
          </a:bodyPr>
          <a:lstStyle/>
          <a:p>
            <a:pPr algn="ctr">
              <a:lnSpc>
                <a:spcPts val="9233"/>
              </a:lnSpc>
            </a:pPr>
            <a:r>
              <a:rPr lang="en-US" sz="6595" b="1" dirty="0">
                <a:solidFill>
                  <a:srgbClr val="FFC800"/>
                </a:solidFill>
                <a:latin typeface="Canva Sans Bold"/>
                <a:ea typeface="Canva Sans Bold"/>
                <a:cs typeface="Canva Sans Bold"/>
                <a:sym typeface="Canva Sans Bold"/>
              </a:rPr>
              <a:t>Feedback Page</a:t>
            </a:r>
          </a:p>
        </p:txBody>
      </p:sp>
      <p:sp>
        <p:nvSpPr>
          <p:cNvPr id="4" name="TextBox 4"/>
          <p:cNvSpPr txBox="1"/>
          <p:nvPr/>
        </p:nvSpPr>
        <p:spPr>
          <a:xfrm>
            <a:off x="11881811" y="3238205"/>
            <a:ext cx="8501212" cy="4765165"/>
          </a:xfrm>
          <a:prstGeom prst="rect">
            <a:avLst/>
          </a:prstGeom>
        </p:spPr>
        <p:txBody>
          <a:bodyPr lIns="0" tIns="0" rIns="0" bIns="0" rtlCol="0" anchor="t">
            <a:spAutoFit/>
          </a:bodyPr>
          <a:lstStyle/>
          <a:p>
            <a:pPr algn="ctr">
              <a:lnSpc>
                <a:spcPts val="3176"/>
              </a:lnSpc>
            </a:pPr>
            <a:r>
              <a:rPr lang="en-US" sz="2268" b="1">
                <a:solidFill>
                  <a:srgbClr val="FFC800"/>
                </a:solidFill>
                <a:latin typeface="Canva Sans Bold"/>
                <a:ea typeface="Canva Sans Bold"/>
                <a:cs typeface="Canva Sans Bold"/>
                <a:sym typeface="Canva Sans Bold"/>
              </a:rPr>
              <a:t>Once submitted:</a:t>
            </a:r>
          </a:p>
          <a:p>
            <a:pPr algn="ctr">
              <a:lnSpc>
                <a:spcPts val="3176"/>
              </a:lnSpc>
            </a:pPr>
            <a:endParaRPr lang="en-US" sz="2268" b="1">
              <a:solidFill>
                <a:srgbClr val="FFC800"/>
              </a:solidFill>
              <a:latin typeface="Canva Sans Bold"/>
              <a:ea typeface="Canva Sans Bold"/>
              <a:cs typeface="Canva Sans Bold"/>
              <a:sym typeface="Canva Sans Bold"/>
            </a:endParaRPr>
          </a:p>
          <a:p>
            <a:pPr marL="489834" lvl="1" indent="-244917" algn="l">
              <a:lnSpc>
                <a:spcPts val="3176"/>
              </a:lnSpc>
              <a:buAutoNum type="arabicPeriod"/>
            </a:pPr>
            <a:r>
              <a:rPr lang="en-US" sz="2268">
                <a:solidFill>
                  <a:srgbClr val="FFFFFF"/>
                </a:solidFill>
                <a:latin typeface="Canva Sans"/>
                <a:ea typeface="Canva Sans"/>
                <a:cs typeface="Canva Sans"/>
                <a:sym typeface="Canva Sans"/>
              </a:rPr>
              <a:t>The feedback is </a:t>
            </a:r>
            <a:r>
              <a:rPr lang="en-US" sz="2268" b="1">
                <a:solidFill>
                  <a:srgbClr val="FFDE59"/>
                </a:solidFill>
                <a:latin typeface="Canva Sans Bold"/>
                <a:ea typeface="Canva Sans Bold"/>
                <a:cs typeface="Canva Sans Bold"/>
                <a:sym typeface="Canva Sans Bold"/>
              </a:rPr>
              <a:t>saved into the MySQL database</a:t>
            </a:r>
            <a:r>
              <a:rPr lang="en-US" sz="2268">
                <a:solidFill>
                  <a:srgbClr val="FFFFFF"/>
                </a:solidFill>
                <a:latin typeface="Canva Sans"/>
                <a:ea typeface="Canva Sans"/>
                <a:cs typeface="Canva Sans"/>
                <a:sym typeface="Canva Sans"/>
              </a:rPr>
              <a:t> for tracking and reference.</a:t>
            </a:r>
          </a:p>
          <a:p>
            <a:pPr marL="489834" lvl="1" indent="-244917" algn="l">
              <a:lnSpc>
                <a:spcPts val="3176"/>
              </a:lnSpc>
              <a:buAutoNum type="arabicPeriod"/>
            </a:pPr>
            <a:r>
              <a:rPr lang="en-US" sz="2268">
                <a:solidFill>
                  <a:srgbClr val="FFFFFF"/>
                </a:solidFill>
                <a:latin typeface="Canva Sans"/>
                <a:ea typeface="Canva Sans"/>
                <a:cs typeface="Canva Sans"/>
                <a:sym typeface="Canva Sans"/>
              </a:rPr>
              <a:t>An automated </a:t>
            </a:r>
            <a:r>
              <a:rPr lang="en-US" sz="2268" b="1">
                <a:solidFill>
                  <a:srgbClr val="FFDE59"/>
                </a:solidFill>
                <a:latin typeface="Canva Sans Bold"/>
                <a:ea typeface="Canva Sans Bold"/>
                <a:cs typeface="Canva Sans Bold"/>
                <a:sym typeface="Canva Sans Bold"/>
              </a:rPr>
              <a:t>email notification is sent to the admin using PHPMailer and Gmail’s SMTP service:</a:t>
            </a:r>
          </a:p>
          <a:p>
            <a:pPr marL="979668" lvl="2" indent="-326556" algn="l">
              <a:lnSpc>
                <a:spcPts val="3176"/>
              </a:lnSpc>
              <a:buFont typeface="Arial"/>
              <a:buChar char="⚬"/>
            </a:pPr>
            <a:r>
              <a:rPr lang="en-US" sz="2268">
                <a:solidFill>
                  <a:srgbClr val="FFFFFF"/>
                </a:solidFill>
                <a:latin typeface="Canva Sans"/>
                <a:ea typeface="Canva Sans"/>
                <a:cs typeface="Canva Sans"/>
                <a:sym typeface="Canva Sans"/>
              </a:rPr>
              <a:t>The email contains the sender’s name, email address, and message content.</a:t>
            </a:r>
          </a:p>
          <a:p>
            <a:pPr marL="979668" lvl="2" indent="-326556" algn="l">
              <a:lnSpc>
                <a:spcPts val="3176"/>
              </a:lnSpc>
              <a:buFont typeface="Arial"/>
              <a:buChar char="⚬"/>
            </a:pPr>
            <a:r>
              <a:rPr lang="en-US" sz="2268">
                <a:solidFill>
                  <a:srgbClr val="FFFFFF"/>
                </a:solidFill>
                <a:latin typeface="Canva Sans"/>
                <a:ea typeface="Canva Sans"/>
                <a:cs typeface="Canva Sans"/>
                <a:sym typeface="Canva Sans"/>
              </a:rPr>
              <a:t>This ensures the developer is instantly notified of new feedback without needing to check the database manually.</a:t>
            </a:r>
          </a:p>
          <a:p>
            <a:pPr algn="l">
              <a:lnSpc>
                <a:spcPts val="3176"/>
              </a:lnSpc>
            </a:pPr>
            <a:endParaRPr lang="en-US" sz="2268">
              <a:solidFill>
                <a:srgbClr val="FFFFFF"/>
              </a:solidFill>
              <a:latin typeface="Canva Sans"/>
              <a:ea typeface="Canva Sans"/>
              <a:cs typeface="Canva Sans"/>
              <a:sym typeface="Canva Sans"/>
            </a:endParaRPr>
          </a:p>
        </p:txBody>
      </p:sp>
      <p:sp>
        <p:nvSpPr>
          <p:cNvPr id="5" name="TextBox 5"/>
          <p:cNvSpPr txBox="1"/>
          <p:nvPr/>
        </p:nvSpPr>
        <p:spPr>
          <a:xfrm>
            <a:off x="1191102" y="3450892"/>
            <a:ext cx="4234762" cy="4011998"/>
          </a:xfrm>
          <a:prstGeom prst="rect">
            <a:avLst/>
          </a:prstGeom>
        </p:spPr>
        <p:txBody>
          <a:bodyPr lIns="0" tIns="0" rIns="0" bIns="0" rtlCol="0" anchor="t">
            <a:spAutoFit/>
          </a:bodyPr>
          <a:lstStyle/>
          <a:p>
            <a:pPr algn="ctr">
              <a:lnSpc>
                <a:spcPts val="3566"/>
              </a:lnSpc>
            </a:pPr>
            <a:r>
              <a:rPr lang="en-US" sz="2547">
                <a:solidFill>
                  <a:srgbClr val="FFFFFF"/>
                </a:solidFill>
                <a:latin typeface="Canva Sans"/>
                <a:ea typeface="Canva Sans"/>
                <a:cs typeface="Canva Sans"/>
                <a:sym typeface="Canva Sans"/>
              </a:rPr>
              <a:t>This section</a:t>
            </a:r>
            <a:r>
              <a:rPr lang="en-US" sz="2547" b="1">
                <a:solidFill>
                  <a:srgbClr val="FFDE59"/>
                </a:solidFill>
                <a:latin typeface="Canva Sans Bold"/>
                <a:ea typeface="Canva Sans Bold"/>
                <a:cs typeface="Canva Sans Bold"/>
                <a:sym typeface="Canva Sans Bold"/>
              </a:rPr>
              <a:t> allows players and visitors to send feedback directly to the Terracore team. </a:t>
            </a:r>
            <a:r>
              <a:rPr lang="en-US" sz="2547">
                <a:solidFill>
                  <a:srgbClr val="FFFFFF"/>
                </a:solidFill>
                <a:latin typeface="Canva Sans"/>
                <a:ea typeface="Canva Sans"/>
                <a:cs typeface="Canva Sans"/>
                <a:sym typeface="Canva Sans"/>
              </a:rPr>
              <a:t>The form contains three required fields — Name, Email, and Message — ensuring that every submission is complete and traceable.</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4000">
            <a:off x="4176942" y="3385965"/>
            <a:ext cx="13220241" cy="8229600"/>
          </a:xfrm>
          <a:custGeom>
            <a:avLst/>
            <a:gdLst/>
            <a:ahLst/>
            <a:cxnLst/>
            <a:rect l="l" t="t" r="r" b="b"/>
            <a:pathLst>
              <a:path w="13220241" h="8229600">
                <a:moveTo>
                  <a:pt x="0" y="0"/>
                </a:moveTo>
                <a:lnTo>
                  <a:pt x="13220241" y="0"/>
                </a:lnTo>
                <a:lnTo>
                  <a:pt x="13220241" y="8229600"/>
                </a:lnTo>
                <a:lnTo>
                  <a:pt x="0" y="8229600"/>
                </a:lnTo>
                <a:lnTo>
                  <a:pt x="0" y="0"/>
                </a:lnTo>
                <a:close/>
              </a:path>
            </a:pathLst>
          </a:custGeom>
          <a:blipFill>
            <a:blip r:embed="rId2"/>
            <a:stretch>
              <a:fillRect/>
            </a:stretch>
          </a:blipFill>
        </p:spPr>
      </p:sp>
      <p:sp>
        <p:nvSpPr>
          <p:cNvPr id="3" name="TextBox 3"/>
          <p:cNvSpPr txBox="1"/>
          <p:nvPr/>
        </p:nvSpPr>
        <p:spPr>
          <a:xfrm>
            <a:off x="5357799" y="1638300"/>
            <a:ext cx="10849002" cy="1116500"/>
          </a:xfrm>
          <a:prstGeom prst="rect">
            <a:avLst/>
          </a:prstGeom>
        </p:spPr>
        <p:txBody>
          <a:bodyPr wrap="square" lIns="0" tIns="0" rIns="0" bIns="0" rtlCol="0" anchor="t">
            <a:spAutoFit/>
          </a:bodyPr>
          <a:lstStyle/>
          <a:p>
            <a:pPr algn="ctr">
              <a:lnSpc>
                <a:spcPts val="9233"/>
              </a:lnSpc>
            </a:pPr>
            <a:r>
              <a:rPr lang="en-US" sz="6595" b="1" dirty="0">
                <a:solidFill>
                  <a:srgbClr val="FFC800"/>
                </a:solidFill>
                <a:latin typeface="Canva Sans Bold"/>
                <a:ea typeface="Canva Sans Bold"/>
                <a:cs typeface="Canva Sans Bold"/>
                <a:sym typeface="Canva Sans Bold"/>
              </a:rPr>
              <a:t>Submitted Feedback Data</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90465" y="1028700"/>
            <a:ext cx="9514311" cy="8229600"/>
          </a:xfrm>
          <a:custGeom>
            <a:avLst/>
            <a:gdLst/>
            <a:ahLst/>
            <a:cxnLst/>
            <a:rect l="l" t="t" r="r" b="b"/>
            <a:pathLst>
              <a:path w="9514311" h="8229600">
                <a:moveTo>
                  <a:pt x="0" y="0"/>
                </a:moveTo>
                <a:lnTo>
                  <a:pt x="9514311" y="0"/>
                </a:lnTo>
                <a:lnTo>
                  <a:pt x="9514311" y="8229600"/>
                </a:lnTo>
                <a:lnTo>
                  <a:pt x="0" y="8229600"/>
                </a:lnTo>
                <a:lnTo>
                  <a:pt x="0" y="0"/>
                </a:lnTo>
                <a:close/>
              </a:path>
            </a:pathLst>
          </a:custGeom>
          <a:blipFill>
            <a:blip r:embed="rId2"/>
            <a:stretch>
              <a:fillRect/>
            </a:stretch>
          </a:blipFill>
        </p:spPr>
      </p:sp>
      <p:sp>
        <p:nvSpPr>
          <p:cNvPr id="3" name="TextBox 3"/>
          <p:cNvSpPr txBox="1"/>
          <p:nvPr/>
        </p:nvSpPr>
        <p:spPr>
          <a:xfrm>
            <a:off x="11304776" y="3363141"/>
            <a:ext cx="8086607" cy="3436892"/>
          </a:xfrm>
          <a:prstGeom prst="rect">
            <a:avLst/>
          </a:prstGeom>
        </p:spPr>
        <p:txBody>
          <a:bodyPr lIns="0" tIns="0" rIns="0" bIns="0" rtlCol="0" anchor="t">
            <a:spAutoFit/>
          </a:bodyPr>
          <a:lstStyle/>
          <a:p>
            <a:pPr algn="ctr">
              <a:lnSpc>
                <a:spcPts val="9233"/>
              </a:lnSpc>
            </a:pPr>
            <a:r>
              <a:rPr lang="en-US" sz="6595" b="1">
                <a:solidFill>
                  <a:srgbClr val="000000"/>
                </a:solidFill>
                <a:latin typeface="Canva Sans Bold"/>
                <a:ea typeface="Canva Sans Bold"/>
                <a:cs typeface="Canva Sans Bold"/>
                <a:sym typeface="Canva Sans Bold"/>
              </a:rPr>
              <a:t>Submitted Feedback Data (Gmail)</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grpSp>
        <p:nvGrpSpPr>
          <p:cNvPr id="3" name="Group 3"/>
          <p:cNvGrpSpPr/>
          <p:nvPr/>
        </p:nvGrpSpPr>
        <p:grpSpPr>
          <a:xfrm>
            <a:off x="18578346" y="265627"/>
            <a:ext cx="1476989" cy="556142"/>
            <a:chOff x="0" y="0"/>
            <a:chExt cx="812800" cy="306050"/>
          </a:xfrm>
        </p:grpSpPr>
        <p:sp>
          <p:nvSpPr>
            <p:cNvPr id="4" name="Freeform 4"/>
            <p:cNvSpPr/>
            <p:nvPr/>
          </p:nvSpPr>
          <p:spPr>
            <a:xfrm>
              <a:off x="0" y="0"/>
              <a:ext cx="812800" cy="306050"/>
            </a:xfrm>
            <a:custGeom>
              <a:avLst/>
              <a:gdLst/>
              <a:ahLst/>
              <a:cxnLst/>
              <a:rect l="l" t="t" r="r" b="b"/>
              <a:pathLst>
                <a:path w="812800" h="306050">
                  <a:moveTo>
                    <a:pt x="127000" y="0"/>
                  </a:moveTo>
                  <a:lnTo>
                    <a:pt x="685800" y="0"/>
                  </a:lnTo>
                  <a:cubicBezTo>
                    <a:pt x="755940" y="0"/>
                    <a:pt x="812800" y="56860"/>
                    <a:pt x="812800" y="127000"/>
                  </a:cubicBezTo>
                  <a:lnTo>
                    <a:pt x="812800" y="179050"/>
                  </a:lnTo>
                  <a:cubicBezTo>
                    <a:pt x="812800" y="249190"/>
                    <a:pt x="755940" y="306050"/>
                    <a:pt x="685800" y="306050"/>
                  </a:cubicBezTo>
                  <a:lnTo>
                    <a:pt x="127000" y="306050"/>
                  </a:lnTo>
                  <a:cubicBezTo>
                    <a:pt x="93318" y="306050"/>
                    <a:pt x="61015" y="292669"/>
                    <a:pt x="37197" y="268852"/>
                  </a:cubicBezTo>
                  <a:cubicBezTo>
                    <a:pt x="13380" y="245035"/>
                    <a:pt x="0" y="212732"/>
                    <a:pt x="0" y="179050"/>
                  </a:cubicBezTo>
                  <a:lnTo>
                    <a:pt x="0" y="127000"/>
                  </a:lnTo>
                  <a:cubicBezTo>
                    <a:pt x="0" y="56860"/>
                    <a:pt x="56860" y="0"/>
                    <a:pt x="127000" y="0"/>
                  </a:cubicBezTo>
                  <a:close/>
                </a:path>
              </a:pathLst>
            </a:custGeom>
            <a:solidFill>
              <a:srgbClr val="C1A73F">
                <a:alpha val="67843"/>
              </a:srgbClr>
            </a:solidFill>
            <a:ln cap="rnd">
              <a:noFill/>
              <a:prstDash val="sysDot"/>
              <a:round/>
            </a:ln>
          </p:spPr>
        </p:sp>
        <p:sp>
          <p:nvSpPr>
            <p:cNvPr id="5" name="TextBox 5"/>
            <p:cNvSpPr txBox="1"/>
            <p:nvPr/>
          </p:nvSpPr>
          <p:spPr>
            <a:xfrm>
              <a:off x="0" y="-38100"/>
              <a:ext cx="812800" cy="34415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5400000">
            <a:off x="-381000"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1952138"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1478410">
            <a:off x="11310377" y="2231635"/>
            <a:ext cx="8629650" cy="2437876"/>
          </a:xfrm>
          <a:custGeom>
            <a:avLst/>
            <a:gdLst/>
            <a:ahLst/>
            <a:cxnLst/>
            <a:rect l="l" t="t" r="r" b="b"/>
            <a:pathLst>
              <a:path w="8629650" h="2437876">
                <a:moveTo>
                  <a:pt x="0" y="0"/>
                </a:moveTo>
                <a:lnTo>
                  <a:pt x="8629650" y="0"/>
                </a:lnTo>
                <a:lnTo>
                  <a:pt x="8629650" y="2437876"/>
                </a:lnTo>
                <a:lnTo>
                  <a:pt x="0" y="24378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2372052" y="2935205"/>
            <a:ext cx="7305348" cy="4582795"/>
          </a:xfrm>
          <a:prstGeom prst="rect">
            <a:avLst/>
          </a:prstGeom>
        </p:spPr>
        <p:txBody>
          <a:bodyPr lIns="0" tIns="0" rIns="0" bIns="0" rtlCol="0" anchor="t">
            <a:spAutoFit/>
          </a:bodyPr>
          <a:lstStyle/>
          <a:p>
            <a:pPr algn="ctr">
              <a:lnSpc>
                <a:spcPts val="7279"/>
              </a:lnSpc>
            </a:pPr>
            <a:r>
              <a:rPr lang="en-US" sz="5199">
                <a:solidFill>
                  <a:srgbClr val="FFC800"/>
                </a:solidFill>
                <a:latin typeface="Gagalin"/>
                <a:ea typeface="Gagalin"/>
                <a:cs typeface="Gagalin"/>
                <a:sym typeface="Gagalin"/>
              </a:rPr>
              <a:t>&lt;&lt; login &gt;&gt;</a:t>
            </a:r>
          </a:p>
          <a:p>
            <a:pPr algn="ctr">
              <a:lnSpc>
                <a:spcPts val="7279"/>
              </a:lnSpc>
            </a:pPr>
            <a:endParaRPr lang="en-US" sz="5199">
              <a:solidFill>
                <a:srgbClr val="FFC800"/>
              </a:solidFill>
              <a:latin typeface="Gagalin"/>
              <a:ea typeface="Gagalin"/>
              <a:cs typeface="Gagalin"/>
              <a:sym typeface="Gagalin"/>
            </a:endParaRPr>
          </a:p>
          <a:p>
            <a:pPr algn="ctr">
              <a:lnSpc>
                <a:spcPts val="7279"/>
              </a:lnSpc>
            </a:pPr>
            <a:r>
              <a:rPr lang="en-US" sz="5199">
                <a:solidFill>
                  <a:srgbClr val="FFDE59"/>
                </a:solidFill>
                <a:latin typeface="Gagalin"/>
                <a:ea typeface="Gagalin"/>
                <a:cs typeface="Gagalin"/>
                <a:sym typeface="Gagalin"/>
              </a:rPr>
              <a:t>-When clicked, it goes to the Roblox Login page</a:t>
            </a: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31316"/>
        </a:solidFill>
        <a:effectLst/>
      </p:bgPr>
    </p:bg>
    <p:spTree>
      <p:nvGrpSpPr>
        <p:cNvPr id="1" name=""/>
        <p:cNvGrpSpPr/>
        <p:nvPr/>
      </p:nvGrpSpPr>
      <p:grpSpPr>
        <a:xfrm>
          <a:off x="0" y="0"/>
          <a:ext cx="0" cy="0"/>
          <a:chOff x="0" y="0"/>
          <a:chExt cx="0" cy="0"/>
        </a:xfrm>
      </p:grpSpPr>
      <p:sp>
        <p:nvSpPr>
          <p:cNvPr id="2" name="Freeform 2"/>
          <p:cNvSpPr/>
          <p:nvPr/>
        </p:nvSpPr>
        <p:spPr>
          <a:xfrm>
            <a:off x="9954322" y="2866887"/>
            <a:ext cx="4667148" cy="5738527"/>
          </a:xfrm>
          <a:custGeom>
            <a:avLst/>
            <a:gdLst/>
            <a:ahLst/>
            <a:cxnLst/>
            <a:rect l="l" t="t" r="r" b="b"/>
            <a:pathLst>
              <a:path w="4667148" h="5738527">
                <a:moveTo>
                  <a:pt x="0" y="0"/>
                </a:moveTo>
                <a:lnTo>
                  <a:pt x="4667148" y="0"/>
                </a:lnTo>
                <a:lnTo>
                  <a:pt x="4667148" y="5738527"/>
                </a:lnTo>
                <a:lnTo>
                  <a:pt x="0" y="5738527"/>
                </a:lnTo>
                <a:lnTo>
                  <a:pt x="0" y="0"/>
                </a:lnTo>
                <a:close/>
              </a:path>
            </a:pathLst>
          </a:custGeom>
          <a:blipFill>
            <a:blip r:embed="rId2"/>
            <a:stretch>
              <a:fillRect l="-121636" t="-8451" r="-122821" b="-12012"/>
            </a:stretch>
          </a:blipFill>
        </p:spPr>
      </p:sp>
      <p:sp>
        <p:nvSpPr>
          <p:cNvPr id="3" name="TextBox 3"/>
          <p:cNvSpPr txBox="1"/>
          <p:nvPr/>
        </p:nvSpPr>
        <p:spPr>
          <a:xfrm>
            <a:off x="5800681" y="1096113"/>
            <a:ext cx="8307284" cy="1116500"/>
          </a:xfrm>
          <a:prstGeom prst="rect">
            <a:avLst/>
          </a:prstGeom>
        </p:spPr>
        <p:txBody>
          <a:bodyPr lIns="0" tIns="0" rIns="0" bIns="0" rtlCol="0" anchor="t">
            <a:spAutoFit/>
          </a:bodyPr>
          <a:lstStyle/>
          <a:p>
            <a:pPr algn="ctr">
              <a:lnSpc>
                <a:spcPts val="9233"/>
              </a:lnSpc>
            </a:pPr>
            <a:r>
              <a:rPr lang="en-US" sz="6595" b="1">
                <a:solidFill>
                  <a:srgbClr val="FFC800"/>
                </a:solidFill>
                <a:latin typeface="Canva Sans Bold"/>
                <a:ea typeface="Canva Sans Bold"/>
                <a:cs typeface="Canva Sans Bold"/>
                <a:sym typeface="Canva Sans Bold"/>
              </a:rPr>
              <a:t>Login Roblox Page</a:t>
            </a:r>
          </a:p>
        </p:txBody>
      </p:sp>
      <p:sp>
        <p:nvSpPr>
          <p:cNvPr id="4" name="TextBox 4"/>
          <p:cNvSpPr txBox="1"/>
          <p:nvPr/>
        </p:nvSpPr>
        <p:spPr>
          <a:xfrm>
            <a:off x="1028700" y="2685790"/>
            <a:ext cx="8643513" cy="6381272"/>
          </a:xfrm>
          <a:prstGeom prst="rect">
            <a:avLst/>
          </a:prstGeom>
        </p:spPr>
        <p:txBody>
          <a:bodyPr lIns="0" tIns="0" rIns="0" bIns="0" rtlCol="0" anchor="t">
            <a:spAutoFit/>
          </a:bodyPr>
          <a:lstStyle/>
          <a:p>
            <a:pPr algn="l">
              <a:lnSpc>
                <a:spcPts val="3176"/>
              </a:lnSpc>
            </a:pPr>
            <a:r>
              <a:rPr lang="en-US" sz="2268" b="1">
                <a:solidFill>
                  <a:srgbClr val="FFC800"/>
                </a:solidFill>
                <a:latin typeface="Canva Sans Bold"/>
                <a:ea typeface="Canva Sans Bold"/>
                <a:cs typeface="Canva Sans Bold"/>
                <a:sym typeface="Canva Sans Bold"/>
              </a:rPr>
              <a:t>Purpose:</a:t>
            </a:r>
          </a:p>
          <a:p>
            <a:pPr marL="489834" lvl="1" indent="-244917" algn="l">
              <a:lnSpc>
                <a:spcPts val="3176"/>
              </a:lnSpc>
              <a:buAutoNum type="arabicPeriod"/>
            </a:pPr>
            <a:r>
              <a:rPr lang="en-US" sz="2268">
                <a:solidFill>
                  <a:srgbClr val="FFFFFF"/>
                </a:solidFill>
                <a:latin typeface="Canva Sans"/>
                <a:ea typeface="Canva Sans"/>
                <a:cs typeface="Canva Sans"/>
                <a:sym typeface="Canva Sans"/>
              </a:rPr>
              <a:t>Ensure that only </a:t>
            </a:r>
            <a:r>
              <a:rPr lang="en-US" sz="2268" b="1">
                <a:solidFill>
                  <a:srgbClr val="FFDE59"/>
                </a:solidFill>
                <a:latin typeface="Canva Sans Bold"/>
                <a:ea typeface="Canva Sans Bold"/>
                <a:cs typeface="Canva Sans Bold"/>
                <a:sym typeface="Canva Sans Bold"/>
              </a:rPr>
              <a:t>authenticated Roblox players can access account</a:t>
            </a:r>
            <a:r>
              <a:rPr lang="en-US" sz="2268">
                <a:solidFill>
                  <a:srgbClr val="FFFFFF"/>
                </a:solidFill>
                <a:latin typeface="Canva Sans"/>
                <a:ea typeface="Canva Sans"/>
                <a:cs typeface="Canva Sans"/>
                <a:sym typeface="Canva Sans"/>
              </a:rPr>
              <a:t>-specific features, such as gamepass purchases or community interactions.</a:t>
            </a:r>
          </a:p>
          <a:p>
            <a:pPr marL="489834" lvl="1" indent="-244917" algn="l">
              <a:lnSpc>
                <a:spcPts val="3176"/>
              </a:lnSpc>
              <a:buAutoNum type="arabicPeriod"/>
            </a:pPr>
            <a:r>
              <a:rPr lang="en-US" sz="2268" b="1">
                <a:solidFill>
                  <a:srgbClr val="FFDE59"/>
                </a:solidFill>
                <a:latin typeface="Canva Sans Bold"/>
                <a:ea typeface="Canva Sans Bold"/>
                <a:cs typeface="Canva Sans Bold"/>
                <a:sym typeface="Canva Sans Bold"/>
              </a:rPr>
              <a:t>Maintain security</a:t>
            </a:r>
            <a:r>
              <a:rPr lang="en-US" sz="2268">
                <a:solidFill>
                  <a:srgbClr val="FFFFFF"/>
                </a:solidFill>
                <a:latin typeface="Canva Sans"/>
                <a:ea typeface="Canva Sans"/>
                <a:cs typeface="Canva Sans"/>
                <a:sym typeface="Canva Sans"/>
              </a:rPr>
              <a:t> by not storing any user credentials on the Terracore website — authentication is fully handled by Roblox.</a:t>
            </a:r>
          </a:p>
          <a:p>
            <a:pPr algn="l">
              <a:lnSpc>
                <a:spcPts val="3176"/>
              </a:lnSpc>
            </a:pPr>
            <a:endParaRPr lang="en-US" sz="2268">
              <a:solidFill>
                <a:srgbClr val="FFFFFF"/>
              </a:solidFill>
              <a:latin typeface="Canva Sans"/>
              <a:ea typeface="Canva Sans"/>
              <a:cs typeface="Canva Sans"/>
              <a:sym typeface="Canva Sans"/>
            </a:endParaRPr>
          </a:p>
          <a:p>
            <a:pPr algn="l">
              <a:lnSpc>
                <a:spcPts val="3176"/>
              </a:lnSpc>
            </a:pPr>
            <a:r>
              <a:rPr lang="en-US" sz="2268" b="1">
                <a:solidFill>
                  <a:srgbClr val="FFC800"/>
                </a:solidFill>
                <a:latin typeface="Canva Sans Bold"/>
                <a:ea typeface="Canva Sans Bold"/>
                <a:cs typeface="Canva Sans Bold"/>
                <a:sym typeface="Canva Sans Bold"/>
              </a:rPr>
              <a:t>How It Works:</a:t>
            </a:r>
          </a:p>
          <a:p>
            <a:pPr marL="489834" lvl="1" indent="-244917" algn="l">
              <a:lnSpc>
                <a:spcPts val="3176"/>
              </a:lnSpc>
              <a:buFont typeface="Arial"/>
              <a:buChar char="•"/>
            </a:pPr>
            <a:r>
              <a:rPr lang="en-US" sz="2268">
                <a:solidFill>
                  <a:srgbClr val="FFFFFF"/>
                </a:solidFill>
                <a:latin typeface="Canva Sans"/>
                <a:ea typeface="Canva Sans"/>
                <a:cs typeface="Canva Sans"/>
                <a:sym typeface="Canva Sans"/>
              </a:rPr>
              <a:t>The user </a:t>
            </a:r>
            <a:r>
              <a:rPr lang="en-US" sz="2268" b="1">
                <a:solidFill>
                  <a:srgbClr val="FFDE59"/>
                </a:solidFill>
                <a:latin typeface="Canva Sans Bold"/>
                <a:ea typeface="Canva Sans Bold"/>
                <a:cs typeface="Canva Sans Bold"/>
                <a:sym typeface="Canva Sans Bold"/>
              </a:rPr>
              <a:t>clicks the "Login" link</a:t>
            </a:r>
            <a:r>
              <a:rPr lang="en-US" sz="2268">
                <a:solidFill>
                  <a:srgbClr val="FFFFFF"/>
                </a:solidFill>
                <a:latin typeface="Canva Sans"/>
                <a:ea typeface="Canva Sans"/>
                <a:cs typeface="Canva Sans"/>
                <a:sym typeface="Canva Sans"/>
              </a:rPr>
              <a:t> in the </a:t>
            </a:r>
            <a:r>
              <a:rPr lang="en-US" sz="2268" b="1">
                <a:solidFill>
                  <a:srgbClr val="FFDE59"/>
                </a:solidFill>
                <a:latin typeface="Canva Sans Bold"/>
                <a:ea typeface="Canva Sans Bold"/>
                <a:cs typeface="Canva Sans Bold"/>
                <a:sym typeface="Canva Sans Bold"/>
              </a:rPr>
              <a:t>navigation bar.</a:t>
            </a:r>
          </a:p>
          <a:p>
            <a:pPr marL="489834" lvl="1" indent="-244917" algn="l">
              <a:lnSpc>
                <a:spcPts val="3176"/>
              </a:lnSpc>
              <a:buFont typeface="Arial"/>
              <a:buChar char="•"/>
            </a:pPr>
            <a:r>
              <a:rPr lang="en-US" sz="2268">
                <a:solidFill>
                  <a:srgbClr val="FFFFFF"/>
                </a:solidFill>
                <a:latin typeface="Canva Sans"/>
                <a:ea typeface="Canva Sans"/>
                <a:cs typeface="Canva Sans"/>
                <a:sym typeface="Canva Sans"/>
              </a:rPr>
              <a:t>They are redirected to Roblox’s secure login system.</a:t>
            </a:r>
          </a:p>
          <a:p>
            <a:pPr marL="489834" lvl="1" indent="-244917" algn="l">
              <a:lnSpc>
                <a:spcPts val="3176"/>
              </a:lnSpc>
              <a:buFont typeface="Arial"/>
              <a:buChar char="•"/>
            </a:pPr>
            <a:r>
              <a:rPr lang="en-US" sz="2268">
                <a:solidFill>
                  <a:srgbClr val="FFFFFF"/>
                </a:solidFill>
                <a:latin typeface="Canva Sans"/>
                <a:ea typeface="Canva Sans"/>
                <a:cs typeface="Canva Sans"/>
                <a:sym typeface="Canva Sans"/>
              </a:rPr>
              <a:t>Once logged in, they can</a:t>
            </a:r>
            <a:r>
              <a:rPr lang="en-US" sz="2268" b="1">
                <a:solidFill>
                  <a:srgbClr val="FFDE59"/>
                </a:solidFill>
                <a:latin typeface="Canva Sans Bold"/>
                <a:ea typeface="Canva Sans Bold"/>
                <a:cs typeface="Canva Sans Bold"/>
                <a:sym typeface="Canva Sans Bold"/>
              </a:rPr>
              <a:t> return to Terracore’s site or game</a:t>
            </a:r>
            <a:r>
              <a:rPr lang="en-US" sz="2268">
                <a:solidFill>
                  <a:srgbClr val="FFFFFF"/>
                </a:solidFill>
                <a:latin typeface="Canva Sans"/>
                <a:ea typeface="Canva Sans"/>
                <a:cs typeface="Canva Sans"/>
                <a:sym typeface="Canva Sans"/>
              </a:rPr>
              <a:t> to enjoy member-exclusive features.</a:t>
            </a:r>
          </a:p>
          <a:p>
            <a:pPr marL="489834" lvl="1" indent="-244917" algn="l">
              <a:lnSpc>
                <a:spcPts val="3176"/>
              </a:lnSpc>
              <a:buFont typeface="Arial"/>
              <a:buChar char="•"/>
            </a:pPr>
            <a:r>
              <a:rPr lang="en-US" sz="2268">
                <a:solidFill>
                  <a:srgbClr val="FFFFFF"/>
                </a:solidFill>
                <a:latin typeface="Canva Sans"/>
                <a:ea typeface="Canva Sans"/>
                <a:cs typeface="Canva Sans"/>
                <a:sym typeface="Canva Sans"/>
              </a:rPr>
              <a:t>If user click again the login button, user can add roblox account</a:t>
            </a:r>
          </a:p>
          <a:p>
            <a:pPr algn="l">
              <a:lnSpc>
                <a:spcPts val="3176"/>
              </a:lnSpc>
            </a:pPr>
            <a:endParaRPr lang="en-US" sz="2268">
              <a:solidFill>
                <a:srgbClr val="FFFFFF"/>
              </a:solidFill>
              <a:latin typeface="Canva Sans"/>
              <a:ea typeface="Canva Sans"/>
              <a:cs typeface="Canva Sans"/>
              <a:sym typeface="Canva Sans"/>
            </a:endParaRPr>
          </a:p>
        </p:txBody>
      </p:sp>
      <p:sp>
        <p:nvSpPr>
          <p:cNvPr id="5" name="TextBox 5"/>
          <p:cNvSpPr txBox="1"/>
          <p:nvPr/>
        </p:nvSpPr>
        <p:spPr>
          <a:xfrm>
            <a:off x="15446975" y="3466372"/>
            <a:ext cx="4904407" cy="4507681"/>
          </a:xfrm>
          <a:prstGeom prst="rect">
            <a:avLst/>
          </a:prstGeom>
        </p:spPr>
        <p:txBody>
          <a:bodyPr lIns="0" tIns="0" rIns="0" bIns="0" rtlCol="0" anchor="t">
            <a:spAutoFit/>
          </a:bodyPr>
          <a:lstStyle/>
          <a:p>
            <a:pPr algn="ctr">
              <a:lnSpc>
                <a:spcPts val="5120"/>
              </a:lnSpc>
            </a:pPr>
            <a:r>
              <a:rPr lang="en-US" sz="3657">
                <a:solidFill>
                  <a:srgbClr val="FFFFFF"/>
                </a:solidFill>
                <a:latin typeface="Canva Sans"/>
                <a:ea typeface="Canva Sans"/>
                <a:cs typeface="Canva Sans"/>
                <a:sym typeface="Canva Sans"/>
              </a:rPr>
              <a:t>The login link in the navigation bar redirects users to the Roblox login page, allowing them to sign in with their Roblox account.</a:t>
            </a: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31316"/>
        </a:solidFill>
        <a:effectLst/>
      </p:bgPr>
    </p:bg>
    <p:spTree>
      <p:nvGrpSpPr>
        <p:cNvPr id="1" name=""/>
        <p:cNvGrpSpPr/>
        <p:nvPr/>
      </p:nvGrpSpPr>
      <p:grpSpPr>
        <a:xfrm>
          <a:off x="0" y="0"/>
          <a:ext cx="0" cy="0"/>
          <a:chOff x="0" y="0"/>
          <a:chExt cx="0" cy="0"/>
        </a:xfrm>
      </p:grpSpPr>
      <p:sp>
        <p:nvSpPr>
          <p:cNvPr id="2" name="Freeform 2"/>
          <p:cNvSpPr/>
          <p:nvPr/>
        </p:nvSpPr>
        <p:spPr>
          <a:xfrm rot="-5400000">
            <a:off x="5643562" y="-3339499"/>
            <a:ext cx="10287000" cy="16965998"/>
          </a:xfrm>
          <a:custGeom>
            <a:avLst/>
            <a:gdLst/>
            <a:ahLst/>
            <a:cxnLst/>
            <a:rect l="l" t="t" r="r" b="b"/>
            <a:pathLst>
              <a:path w="10287000" h="16965998">
                <a:moveTo>
                  <a:pt x="0" y="0"/>
                </a:moveTo>
                <a:lnTo>
                  <a:pt x="10287000" y="0"/>
                </a:lnTo>
                <a:lnTo>
                  <a:pt x="10287000" y="16965998"/>
                </a:lnTo>
                <a:lnTo>
                  <a:pt x="0" y="169659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8231532" y="7200900"/>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56493" y="-1531202"/>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7204172" y="-494318"/>
            <a:ext cx="4131780" cy="4114800"/>
          </a:xfrm>
          <a:custGeom>
            <a:avLst/>
            <a:gdLst/>
            <a:ahLst/>
            <a:cxnLst/>
            <a:rect l="l" t="t" r="r" b="b"/>
            <a:pathLst>
              <a:path w="4131780" h="4114800">
                <a:moveTo>
                  <a:pt x="0" y="0"/>
                </a:moveTo>
                <a:lnTo>
                  <a:pt x="4131780" y="0"/>
                </a:lnTo>
                <a:lnTo>
                  <a:pt x="413178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6" name="Group 6"/>
          <p:cNvGrpSpPr/>
          <p:nvPr/>
        </p:nvGrpSpPr>
        <p:grpSpPr>
          <a:xfrm>
            <a:off x="3426164" y="3169461"/>
            <a:ext cx="14721797" cy="3948078"/>
            <a:chOff x="0" y="0"/>
            <a:chExt cx="19629063" cy="5264103"/>
          </a:xfrm>
        </p:grpSpPr>
        <p:sp>
          <p:nvSpPr>
            <p:cNvPr id="7" name="TextBox 7"/>
            <p:cNvSpPr txBox="1"/>
            <p:nvPr/>
          </p:nvSpPr>
          <p:spPr>
            <a:xfrm>
              <a:off x="0" y="-295275"/>
              <a:ext cx="19629063" cy="3234688"/>
            </a:xfrm>
            <a:prstGeom prst="rect">
              <a:avLst/>
            </a:prstGeom>
          </p:spPr>
          <p:txBody>
            <a:bodyPr lIns="0" tIns="0" rIns="0" bIns="0" rtlCol="0" anchor="t">
              <a:spAutoFit/>
            </a:bodyPr>
            <a:lstStyle/>
            <a:p>
              <a:pPr algn="ctr">
                <a:lnSpc>
                  <a:spcPts val="20419"/>
                </a:lnSpc>
              </a:pPr>
              <a:r>
                <a:rPr lang="en-US" sz="14482">
                  <a:solidFill>
                    <a:srgbClr val="FFC800"/>
                  </a:solidFill>
                  <a:latin typeface="League Spartan"/>
                  <a:ea typeface="League Spartan"/>
                  <a:cs typeface="League Spartan"/>
                  <a:sym typeface="League Spartan"/>
                </a:rPr>
                <a:t>ADDITIONAL</a:t>
              </a:r>
            </a:p>
          </p:txBody>
        </p:sp>
        <p:sp>
          <p:nvSpPr>
            <p:cNvPr id="8" name="TextBox 8"/>
            <p:cNvSpPr txBox="1"/>
            <p:nvPr/>
          </p:nvSpPr>
          <p:spPr>
            <a:xfrm>
              <a:off x="0" y="2029415"/>
              <a:ext cx="19629063" cy="3234688"/>
            </a:xfrm>
            <a:prstGeom prst="rect">
              <a:avLst/>
            </a:prstGeom>
          </p:spPr>
          <p:txBody>
            <a:bodyPr lIns="0" tIns="0" rIns="0" bIns="0" rtlCol="0" anchor="t">
              <a:spAutoFit/>
            </a:bodyPr>
            <a:lstStyle/>
            <a:p>
              <a:pPr algn="ctr">
                <a:lnSpc>
                  <a:spcPts val="20419"/>
                </a:lnSpc>
              </a:pPr>
              <a:r>
                <a:rPr lang="en-US" sz="14482">
                  <a:solidFill>
                    <a:srgbClr val="FFC800"/>
                  </a:solidFill>
                  <a:latin typeface="League Spartan"/>
                  <a:ea typeface="League Spartan"/>
                  <a:cs typeface="League Spartan"/>
                  <a:sym typeface="League Spartan"/>
                </a:rPr>
                <a:t>SECTION</a:t>
              </a:r>
            </a:p>
          </p:txBody>
        </p:sp>
      </p:grpSp>
      <p:sp>
        <p:nvSpPr>
          <p:cNvPr id="9" name="Freeform 9"/>
          <p:cNvSpPr/>
          <p:nvPr/>
        </p:nvSpPr>
        <p:spPr>
          <a:xfrm>
            <a:off x="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4545CB80-09C0-5D74-9CB2-F6E2C4FEA157}"/>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12DC0E15-7E7A-50FF-1351-D202D5E042A2}"/>
              </a:ext>
            </a:extLst>
          </p:cNvPr>
          <p:cNvSpPr txBox="1"/>
          <p:nvPr/>
        </p:nvSpPr>
        <p:spPr>
          <a:xfrm>
            <a:off x="4665193" y="1312664"/>
            <a:ext cx="13431292" cy="2154436"/>
          </a:xfrm>
          <a:prstGeom prst="rect">
            <a:avLst/>
          </a:prstGeom>
        </p:spPr>
        <p:txBody>
          <a:bodyPr wrap="square" lIns="0" tIns="0" rIns="0" bIns="0" rtlCol="0" anchor="t">
            <a:spAutoFit/>
          </a:bodyPr>
          <a:lstStyle/>
          <a:p>
            <a:pPr algn="ctr"/>
            <a:r>
              <a:rPr lang="en-US" sz="7000" b="1" dirty="0" err="1">
                <a:solidFill>
                  <a:srgbClr val="FFC800"/>
                </a:solidFill>
                <a:latin typeface="Canva Sans Bold"/>
                <a:ea typeface="Canva Sans Bold"/>
                <a:cs typeface="Canva Sans Bold"/>
                <a:sym typeface="Canva Sans Bold"/>
              </a:rPr>
              <a:t>Terracore.hub</a:t>
            </a:r>
            <a:r>
              <a:rPr lang="en-US" sz="7000" b="1" dirty="0">
                <a:solidFill>
                  <a:srgbClr val="FFC800"/>
                </a:solidFill>
                <a:latin typeface="Canva Sans Bold"/>
                <a:ea typeface="Canva Sans Bold"/>
                <a:cs typeface="Canva Sans Bold"/>
                <a:sym typeface="Canva Sans Bold"/>
              </a:rPr>
              <a:t> and </a:t>
            </a:r>
            <a:r>
              <a:rPr lang="en-US" sz="7000" b="1" dirty="0" err="1">
                <a:solidFill>
                  <a:srgbClr val="FFC800"/>
                </a:solidFill>
                <a:latin typeface="Canva Sans Bold"/>
                <a:ea typeface="Canva Sans Bold"/>
                <a:cs typeface="Canva Sans Bold"/>
                <a:sym typeface="Canva Sans Bold"/>
              </a:rPr>
              <a:t>Terracore</a:t>
            </a:r>
            <a:r>
              <a:rPr lang="en-US" sz="7000" b="1" dirty="0">
                <a:solidFill>
                  <a:srgbClr val="FFC800"/>
                </a:solidFill>
                <a:latin typeface="Canva Sans Bold"/>
                <a:ea typeface="Canva Sans Bold"/>
                <a:cs typeface="Canva Sans Bold"/>
                <a:sym typeface="Canva Sans Bold"/>
              </a:rPr>
              <a:t> Roblox Game Founder</a:t>
            </a:r>
          </a:p>
        </p:txBody>
      </p:sp>
      <p:sp>
        <p:nvSpPr>
          <p:cNvPr id="3" name="TextBox 5">
            <a:extLst>
              <a:ext uri="{FF2B5EF4-FFF2-40B4-BE49-F238E27FC236}">
                <a16:creationId xmlns:a16="http://schemas.microsoft.com/office/drawing/2014/main" id="{8D59C65B-89F9-3BDE-A493-414144142CEF}"/>
              </a:ext>
            </a:extLst>
          </p:cNvPr>
          <p:cNvSpPr txBox="1"/>
          <p:nvPr/>
        </p:nvSpPr>
        <p:spPr>
          <a:xfrm>
            <a:off x="2687092" y="5620193"/>
            <a:ext cx="7086600" cy="1231106"/>
          </a:xfrm>
          <a:prstGeom prst="rect">
            <a:avLst/>
          </a:prstGeom>
        </p:spPr>
        <p:txBody>
          <a:bodyPr wrap="square" lIns="0" tIns="0" rIns="0" bIns="0" rtlCol="0" anchor="t">
            <a:spAutoFit/>
          </a:bodyPr>
          <a:lstStyle/>
          <a:p>
            <a:pPr algn="ctr"/>
            <a:r>
              <a:rPr lang="en-US" sz="4000" dirty="0">
                <a:solidFill>
                  <a:srgbClr val="FFFFFF"/>
                </a:solidFill>
                <a:latin typeface="Canva Sans"/>
                <a:ea typeface="Canva Sans"/>
                <a:cs typeface="Canva Sans"/>
                <a:sym typeface="Canva Sans"/>
              </a:rPr>
              <a:t>Muhammad Danish Haikal (aka DH-</a:t>
            </a:r>
            <a:r>
              <a:rPr lang="en-US" sz="4000" dirty="0" err="1">
                <a:solidFill>
                  <a:srgbClr val="FFFFFF"/>
                </a:solidFill>
                <a:latin typeface="Canva Sans"/>
                <a:ea typeface="Canva Sans"/>
                <a:cs typeface="Canva Sans"/>
                <a:sym typeface="Canva Sans"/>
              </a:rPr>
              <a:t>Nics</a:t>
            </a:r>
            <a:r>
              <a:rPr lang="en-US" sz="4000" dirty="0">
                <a:solidFill>
                  <a:srgbClr val="FFFFFF"/>
                </a:solidFill>
                <a:latin typeface="Canva Sans"/>
                <a:ea typeface="Canva Sans"/>
                <a:cs typeface="Canva Sans"/>
                <a:sym typeface="Canva Sans"/>
              </a:rPr>
              <a:t>)</a:t>
            </a:r>
          </a:p>
        </p:txBody>
      </p:sp>
      <p:sp>
        <p:nvSpPr>
          <p:cNvPr id="6" name="TextBox 2">
            <a:extLst>
              <a:ext uri="{FF2B5EF4-FFF2-40B4-BE49-F238E27FC236}">
                <a16:creationId xmlns:a16="http://schemas.microsoft.com/office/drawing/2014/main" id="{85241C40-92D1-5F8F-7958-D1159A7EA907}"/>
              </a:ext>
            </a:extLst>
          </p:cNvPr>
          <p:cNvSpPr txBox="1"/>
          <p:nvPr/>
        </p:nvSpPr>
        <p:spPr>
          <a:xfrm>
            <a:off x="3086100" y="3704132"/>
            <a:ext cx="6288584" cy="1439368"/>
          </a:xfrm>
          <a:prstGeom prst="rect">
            <a:avLst/>
          </a:prstGeom>
        </p:spPr>
        <p:txBody>
          <a:bodyPr wrap="square" lIns="0" tIns="0" rIns="0" bIns="0" rtlCol="0" anchor="t">
            <a:spAutoFit/>
          </a:bodyPr>
          <a:lstStyle/>
          <a:p>
            <a:pPr algn="ctr">
              <a:lnSpc>
                <a:spcPts val="12880"/>
              </a:lnSpc>
            </a:pPr>
            <a:r>
              <a:rPr lang="en-US" sz="6000" b="1" dirty="0">
                <a:solidFill>
                  <a:srgbClr val="FFC800"/>
                </a:solidFill>
                <a:latin typeface="Canva Sans Bold"/>
                <a:ea typeface="Canva Sans Bold"/>
                <a:cs typeface="Canva Sans Bold"/>
                <a:sym typeface="Canva Sans Bold"/>
              </a:rPr>
              <a:t>Developer</a:t>
            </a:r>
          </a:p>
        </p:txBody>
      </p:sp>
      <p:sp>
        <p:nvSpPr>
          <p:cNvPr id="4" name="TextBox 5">
            <a:extLst>
              <a:ext uri="{FF2B5EF4-FFF2-40B4-BE49-F238E27FC236}">
                <a16:creationId xmlns:a16="http://schemas.microsoft.com/office/drawing/2014/main" id="{0D66FA9B-FB1C-CA7A-76C9-8FF5E1D5F25E}"/>
              </a:ext>
            </a:extLst>
          </p:cNvPr>
          <p:cNvSpPr txBox="1"/>
          <p:nvPr/>
        </p:nvSpPr>
        <p:spPr>
          <a:xfrm>
            <a:off x="11380839" y="5609132"/>
            <a:ext cx="7086600" cy="615553"/>
          </a:xfrm>
          <a:prstGeom prst="rect">
            <a:avLst/>
          </a:prstGeom>
        </p:spPr>
        <p:txBody>
          <a:bodyPr wrap="square" lIns="0" tIns="0" rIns="0" bIns="0" rtlCol="0" anchor="t">
            <a:spAutoFit/>
          </a:bodyPr>
          <a:lstStyle/>
          <a:p>
            <a:pPr algn="ctr"/>
            <a:r>
              <a:rPr lang="en-US" sz="4000" dirty="0" err="1">
                <a:solidFill>
                  <a:srgbClr val="FFFFFF"/>
                </a:solidFill>
                <a:latin typeface="Canva Sans"/>
                <a:ea typeface="Canva Sans"/>
                <a:cs typeface="Canva Sans"/>
                <a:sym typeface="Canva Sans"/>
              </a:rPr>
              <a:t>Farriz</a:t>
            </a:r>
            <a:r>
              <a:rPr lang="en-US" sz="4000" dirty="0">
                <a:solidFill>
                  <a:srgbClr val="FFFFFF"/>
                </a:solidFill>
                <a:latin typeface="Canva Sans"/>
                <a:ea typeface="Canva Sans"/>
                <a:cs typeface="Canva Sans"/>
                <a:sym typeface="Canva Sans"/>
              </a:rPr>
              <a:t> </a:t>
            </a:r>
            <a:r>
              <a:rPr lang="en-US" sz="4000" dirty="0" err="1">
                <a:solidFill>
                  <a:srgbClr val="FFFFFF"/>
                </a:solidFill>
                <a:latin typeface="Canva Sans"/>
                <a:ea typeface="Canva Sans"/>
                <a:cs typeface="Canva Sans"/>
                <a:sym typeface="Canva Sans"/>
              </a:rPr>
              <a:t>Haqiem</a:t>
            </a:r>
            <a:r>
              <a:rPr lang="en-US" sz="4000" dirty="0">
                <a:solidFill>
                  <a:srgbClr val="FFFFFF"/>
                </a:solidFill>
                <a:latin typeface="Canva Sans"/>
                <a:ea typeface="Canva Sans"/>
                <a:cs typeface="Canva Sans"/>
                <a:sym typeface="Canva Sans"/>
              </a:rPr>
              <a:t> bin </a:t>
            </a:r>
            <a:r>
              <a:rPr lang="en-US" sz="4000" dirty="0" err="1">
                <a:solidFill>
                  <a:srgbClr val="FFFFFF"/>
                </a:solidFill>
                <a:latin typeface="Canva Sans"/>
                <a:ea typeface="Canva Sans"/>
                <a:cs typeface="Canva Sans"/>
                <a:sym typeface="Canva Sans"/>
              </a:rPr>
              <a:t>Basyir</a:t>
            </a:r>
            <a:endParaRPr lang="en-US" sz="4000" dirty="0">
              <a:solidFill>
                <a:srgbClr val="FFFFFF"/>
              </a:solidFill>
              <a:latin typeface="Canva Sans"/>
              <a:ea typeface="Canva Sans"/>
              <a:cs typeface="Canva Sans"/>
              <a:sym typeface="Canva Sans"/>
            </a:endParaRPr>
          </a:p>
        </p:txBody>
      </p:sp>
      <p:sp>
        <p:nvSpPr>
          <p:cNvPr id="5" name="TextBox 2">
            <a:extLst>
              <a:ext uri="{FF2B5EF4-FFF2-40B4-BE49-F238E27FC236}">
                <a16:creationId xmlns:a16="http://schemas.microsoft.com/office/drawing/2014/main" id="{1F5A5DFC-247A-EBB3-3A60-DC4CA49C89FD}"/>
              </a:ext>
            </a:extLst>
          </p:cNvPr>
          <p:cNvSpPr txBox="1"/>
          <p:nvPr/>
        </p:nvSpPr>
        <p:spPr>
          <a:xfrm>
            <a:off x="11779847" y="3693071"/>
            <a:ext cx="6288584" cy="1439368"/>
          </a:xfrm>
          <a:prstGeom prst="rect">
            <a:avLst/>
          </a:prstGeom>
        </p:spPr>
        <p:txBody>
          <a:bodyPr wrap="square" lIns="0" tIns="0" rIns="0" bIns="0" rtlCol="0" anchor="t">
            <a:spAutoFit/>
          </a:bodyPr>
          <a:lstStyle/>
          <a:p>
            <a:pPr algn="ctr">
              <a:lnSpc>
                <a:spcPts val="12880"/>
              </a:lnSpc>
            </a:pPr>
            <a:r>
              <a:rPr lang="en-US" sz="6000" b="1" dirty="0">
                <a:solidFill>
                  <a:srgbClr val="FFC800"/>
                </a:solidFill>
                <a:latin typeface="Canva Sans Bold"/>
                <a:ea typeface="Canva Sans Bold"/>
                <a:cs typeface="Canva Sans Bold"/>
                <a:sym typeface="Canva Sans Bold"/>
              </a:rPr>
              <a:t>Moderator</a:t>
            </a:r>
          </a:p>
        </p:txBody>
      </p:sp>
    </p:spTree>
    <p:extLst>
      <p:ext uri="{BB962C8B-B14F-4D97-AF65-F5344CB8AC3E}">
        <p14:creationId xmlns:p14="http://schemas.microsoft.com/office/powerpoint/2010/main" val="409009764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54067" y="1028700"/>
            <a:ext cx="10207389" cy="4517173"/>
          </a:xfrm>
          <a:custGeom>
            <a:avLst/>
            <a:gdLst/>
            <a:ahLst/>
            <a:cxnLst/>
            <a:rect l="l" t="t" r="r" b="b"/>
            <a:pathLst>
              <a:path w="10207389" h="4517173">
                <a:moveTo>
                  <a:pt x="0" y="0"/>
                </a:moveTo>
                <a:lnTo>
                  <a:pt x="10207389" y="0"/>
                </a:lnTo>
                <a:lnTo>
                  <a:pt x="10207389" y="4517173"/>
                </a:lnTo>
                <a:lnTo>
                  <a:pt x="0" y="4517173"/>
                </a:lnTo>
                <a:lnTo>
                  <a:pt x="0" y="0"/>
                </a:lnTo>
                <a:close/>
              </a:path>
            </a:pathLst>
          </a:custGeom>
          <a:blipFill>
            <a:blip r:embed="rId2"/>
            <a:stretch>
              <a:fillRect r="-1657" b="-2497"/>
            </a:stretch>
          </a:blipFill>
        </p:spPr>
      </p:sp>
      <p:sp>
        <p:nvSpPr>
          <p:cNvPr id="3" name="TextBox 3"/>
          <p:cNvSpPr txBox="1"/>
          <p:nvPr/>
        </p:nvSpPr>
        <p:spPr>
          <a:xfrm>
            <a:off x="12258947" y="1126475"/>
            <a:ext cx="7511507" cy="1988200"/>
          </a:xfrm>
          <a:prstGeom prst="rect">
            <a:avLst/>
          </a:prstGeom>
        </p:spPr>
        <p:txBody>
          <a:bodyPr wrap="square" lIns="0" tIns="0" rIns="0" bIns="0" rtlCol="0" anchor="t">
            <a:spAutoFit/>
          </a:bodyPr>
          <a:lstStyle/>
          <a:p>
            <a:pPr algn="ctr">
              <a:lnSpc>
                <a:spcPts val="7981"/>
              </a:lnSpc>
            </a:pPr>
            <a:r>
              <a:rPr lang="en-US" sz="5701" b="1" dirty="0">
                <a:solidFill>
                  <a:srgbClr val="FFC800"/>
                </a:solidFill>
                <a:latin typeface="Canva Sans Bold"/>
                <a:ea typeface="Canva Sans Bold"/>
                <a:cs typeface="Canva Sans Bold"/>
                <a:sym typeface="Canva Sans Bold"/>
              </a:rPr>
              <a:t>Home Page - Tutorial</a:t>
            </a:r>
          </a:p>
          <a:p>
            <a:pPr algn="ctr">
              <a:lnSpc>
                <a:spcPts val="7981"/>
              </a:lnSpc>
            </a:pPr>
            <a:r>
              <a:rPr lang="en-US" sz="5701" b="1" dirty="0">
                <a:solidFill>
                  <a:srgbClr val="FFC800"/>
                </a:solidFill>
                <a:latin typeface="Canva Sans Bold"/>
                <a:ea typeface="Canva Sans Bold"/>
                <a:cs typeface="Canva Sans Bold"/>
                <a:sym typeface="Canva Sans Bold"/>
              </a:rPr>
              <a:t>Section</a:t>
            </a:r>
          </a:p>
        </p:txBody>
      </p:sp>
      <p:sp>
        <p:nvSpPr>
          <p:cNvPr id="4" name="TextBox 4"/>
          <p:cNvSpPr txBox="1"/>
          <p:nvPr/>
        </p:nvSpPr>
        <p:spPr>
          <a:xfrm>
            <a:off x="11686866" y="3620912"/>
            <a:ext cx="8655671" cy="2976153"/>
          </a:xfrm>
          <a:prstGeom prst="rect">
            <a:avLst/>
          </a:prstGeom>
        </p:spPr>
        <p:txBody>
          <a:bodyPr lIns="0" tIns="0" rIns="0" bIns="0" rtlCol="0" anchor="t">
            <a:spAutoFit/>
          </a:bodyPr>
          <a:lstStyle/>
          <a:p>
            <a:pPr algn="ctr">
              <a:lnSpc>
                <a:spcPts val="3435"/>
              </a:lnSpc>
            </a:pPr>
            <a:r>
              <a:rPr lang="en-US" sz="2453">
                <a:solidFill>
                  <a:srgbClr val="FFFFFF"/>
                </a:solidFill>
                <a:latin typeface="Canva Sans"/>
                <a:ea typeface="Canva Sans"/>
                <a:cs typeface="Canva Sans"/>
                <a:sym typeface="Canva Sans"/>
              </a:rPr>
              <a:t>The Tutorial Section serves as a complete beginner’s </a:t>
            </a:r>
            <a:r>
              <a:rPr lang="en-US" sz="2453" b="1">
                <a:solidFill>
                  <a:srgbClr val="FFDE59"/>
                </a:solidFill>
                <a:latin typeface="Canva Sans Bold"/>
                <a:ea typeface="Canva Sans Bold"/>
                <a:cs typeface="Canva Sans Bold"/>
                <a:sym typeface="Canva Sans Bold"/>
              </a:rPr>
              <a:t>guide for new players</a:t>
            </a:r>
            <a:r>
              <a:rPr lang="en-US" sz="2453">
                <a:solidFill>
                  <a:srgbClr val="FFFFFF"/>
                </a:solidFill>
                <a:latin typeface="Canva Sans"/>
                <a:ea typeface="Canva Sans"/>
                <a:cs typeface="Canva Sans"/>
                <a:sym typeface="Canva Sans"/>
              </a:rPr>
              <a:t> entering the world of Terracore. It </a:t>
            </a:r>
            <a:r>
              <a:rPr lang="en-US" sz="2453" b="1">
                <a:solidFill>
                  <a:srgbClr val="FFDE59"/>
                </a:solidFill>
                <a:latin typeface="Canva Sans Bold"/>
                <a:ea typeface="Canva Sans Bold"/>
                <a:cs typeface="Canva Sans Bold"/>
                <a:sym typeface="Canva Sans Bold"/>
              </a:rPr>
              <a:t>explains the essential steps</a:t>
            </a:r>
            <a:r>
              <a:rPr lang="en-US" sz="2453">
                <a:solidFill>
                  <a:srgbClr val="FFFFFF"/>
                </a:solidFill>
                <a:latin typeface="Canva Sans"/>
                <a:ea typeface="Canva Sans"/>
                <a:cs typeface="Canva Sans"/>
                <a:sym typeface="Canva Sans"/>
              </a:rPr>
              <a:t> to start playing, from setting up the game to exploring its core features. </a:t>
            </a:r>
            <a:r>
              <a:rPr lang="en-US" sz="2453" b="1">
                <a:solidFill>
                  <a:srgbClr val="FFDE59"/>
                </a:solidFill>
                <a:latin typeface="Canva Sans Bold"/>
                <a:ea typeface="Canva Sans Bold"/>
                <a:cs typeface="Canva Sans Bold"/>
                <a:sym typeface="Canva Sans Bold"/>
              </a:rPr>
              <a:t>The tutorial walks players through the</a:t>
            </a:r>
            <a:r>
              <a:rPr lang="en-US" sz="2453">
                <a:solidFill>
                  <a:srgbClr val="FFFFFF"/>
                </a:solidFill>
                <a:latin typeface="Canva Sans"/>
                <a:ea typeface="Canva Sans"/>
                <a:cs typeface="Canva Sans"/>
                <a:sym typeface="Canva Sans"/>
              </a:rPr>
              <a:t> </a:t>
            </a:r>
            <a:r>
              <a:rPr lang="en-US" sz="2453" b="1">
                <a:solidFill>
                  <a:srgbClr val="FFDE59"/>
                </a:solidFill>
                <a:latin typeface="Canva Sans Bold"/>
                <a:ea typeface="Canva Sans Bold"/>
                <a:cs typeface="Canva Sans Bold"/>
                <a:sym typeface="Canva Sans Bold"/>
              </a:rPr>
              <a:t>controls, navigation, and interaction system</a:t>
            </a:r>
            <a:r>
              <a:rPr lang="en-US" sz="2453">
                <a:solidFill>
                  <a:srgbClr val="FFFFFF"/>
                </a:solidFill>
                <a:latin typeface="Canva Sans"/>
                <a:ea typeface="Canva Sans"/>
                <a:cs typeface="Canva Sans"/>
                <a:sym typeface="Canva Sans"/>
              </a:rPr>
              <a:t>, ensuring they feel comfortable in the environment.</a:t>
            </a:r>
          </a:p>
        </p:txBody>
      </p:sp>
      <p:sp>
        <p:nvSpPr>
          <p:cNvPr id="5" name="TextBox 5"/>
          <p:cNvSpPr txBox="1"/>
          <p:nvPr/>
        </p:nvSpPr>
        <p:spPr>
          <a:xfrm>
            <a:off x="2339734" y="7609539"/>
            <a:ext cx="16894656" cy="1261653"/>
          </a:xfrm>
          <a:prstGeom prst="rect">
            <a:avLst/>
          </a:prstGeom>
        </p:spPr>
        <p:txBody>
          <a:bodyPr lIns="0" tIns="0" rIns="0" bIns="0" rtlCol="0" anchor="t">
            <a:spAutoFit/>
          </a:bodyPr>
          <a:lstStyle/>
          <a:p>
            <a:pPr algn="ctr">
              <a:lnSpc>
                <a:spcPts val="3435"/>
              </a:lnSpc>
            </a:pPr>
            <a:r>
              <a:rPr lang="en-US" sz="2453">
                <a:solidFill>
                  <a:srgbClr val="FFFFFF"/>
                </a:solidFill>
                <a:latin typeface="Canva Sans"/>
                <a:ea typeface="Canva Sans"/>
                <a:cs typeface="Canva Sans"/>
                <a:sym typeface="Canva Sans"/>
              </a:rPr>
              <a:t>It also </a:t>
            </a:r>
            <a:r>
              <a:rPr lang="en-US" sz="2453" b="1">
                <a:solidFill>
                  <a:srgbClr val="FFDE59"/>
                </a:solidFill>
                <a:latin typeface="Canva Sans Bold"/>
                <a:ea typeface="Canva Sans Bold"/>
                <a:cs typeface="Canva Sans Bold"/>
                <a:sym typeface="Canva Sans Bold"/>
              </a:rPr>
              <a:t>introduces key gameplay mechanics</a:t>
            </a:r>
            <a:r>
              <a:rPr lang="en-US" sz="2453">
                <a:solidFill>
                  <a:srgbClr val="FFFFFF"/>
                </a:solidFill>
                <a:latin typeface="Canva Sans"/>
                <a:ea typeface="Canva Sans"/>
                <a:cs typeface="Canva Sans"/>
                <a:sym typeface="Canva Sans"/>
              </a:rPr>
              <a:t> such as completing quests, using tools, and participating in events. By following the tutorial, players not only learn how to survive in Terracore’s vast and dynamic world but also discover how to connect with the community, take part in adventures, and progress in their journey.</a:t>
            </a:r>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650480" y="4155508"/>
            <a:ext cx="11550027" cy="5803285"/>
          </a:xfrm>
          <a:custGeom>
            <a:avLst/>
            <a:gdLst/>
            <a:ahLst/>
            <a:cxnLst/>
            <a:rect l="l" t="t" r="r" b="b"/>
            <a:pathLst>
              <a:path w="11550027" h="5803285">
                <a:moveTo>
                  <a:pt x="0" y="0"/>
                </a:moveTo>
                <a:lnTo>
                  <a:pt x="11550027" y="0"/>
                </a:lnTo>
                <a:lnTo>
                  <a:pt x="11550027" y="5803285"/>
                </a:lnTo>
                <a:lnTo>
                  <a:pt x="0" y="5803285"/>
                </a:lnTo>
                <a:lnTo>
                  <a:pt x="0" y="0"/>
                </a:lnTo>
                <a:close/>
              </a:path>
            </a:pathLst>
          </a:custGeom>
          <a:blipFill>
            <a:blip r:embed="rId2"/>
            <a:stretch>
              <a:fillRect l="-93883" r="-7095"/>
            </a:stretch>
          </a:blipFill>
        </p:spPr>
      </p:sp>
      <p:sp>
        <p:nvSpPr>
          <p:cNvPr id="3" name="TextBox 3"/>
          <p:cNvSpPr txBox="1"/>
          <p:nvPr/>
        </p:nvSpPr>
        <p:spPr>
          <a:xfrm>
            <a:off x="375035" y="1104900"/>
            <a:ext cx="20814530" cy="1988200"/>
          </a:xfrm>
          <a:prstGeom prst="rect">
            <a:avLst/>
          </a:prstGeom>
        </p:spPr>
        <p:txBody>
          <a:bodyPr lIns="0" tIns="0" rIns="0" bIns="0" rtlCol="0" anchor="t">
            <a:spAutoFit/>
          </a:bodyPr>
          <a:lstStyle/>
          <a:p>
            <a:pPr algn="ctr">
              <a:lnSpc>
                <a:spcPts val="7981"/>
              </a:lnSpc>
            </a:pPr>
            <a:r>
              <a:rPr lang="en-US" sz="5701" b="1" dirty="0">
                <a:solidFill>
                  <a:srgbClr val="FFC800"/>
                </a:solidFill>
                <a:latin typeface="Canva Sans Bold"/>
                <a:ea typeface="Canva Sans Bold"/>
                <a:cs typeface="Canva Sans Bold"/>
                <a:sym typeface="Canva Sans Bold"/>
              </a:rPr>
              <a:t>Home Page - Tutorial Section</a:t>
            </a:r>
          </a:p>
          <a:p>
            <a:pPr algn="ctr">
              <a:lnSpc>
                <a:spcPts val="7981"/>
              </a:lnSpc>
            </a:pPr>
            <a:r>
              <a:rPr lang="en-US" sz="5701" b="1" dirty="0">
                <a:solidFill>
                  <a:srgbClr val="FFC800"/>
                </a:solidFill>
                <a:latin typeface="Canva Sans Bold"/>
                <a:ea typeface="Canva Sans Bold"/>
                <a:cs typeface="Canva Sans Bold"/>
                <a:sym typeface="Canva Sans Bold"/>
              </a:rPr>
              <a:t>(Items and Gallery)</a:t>
            </a:r>
          </a:p>
        </p:txBody>
      </p:sp>
      <p:sp>
        <p:nvSpPr>
          <p:cNvPr id="4" name="Freeform 4"/>
          <p:cNvSpPr/>
          <p:nvPr/>
        </p:nvSpPr>
        <p:spPr>
          <a:xfrm>
            <a:off x="614023" y="4155508"/>
            <a:ext cx="6515091" cy="5803285"/>
          </a:xfrm>
          <a:custGeom>
            <a:avLst/>
            <a:gdLst/>
            <a:ahLst/>
            <a:cxnLst/>
            <a:rect l="l" t="t" r="r" b="b"/>
            <a:pathLst>
              <a:path w="6515091" h="5803285">
                <a:moveTo>
                  <a:pt x="0" y="0"/>
                </a:moveTo>
                <a:lnTo>
                  <a:pt x="6515091" y="0"/>
                </a:lnTo>
                <a:lnTo>
                  <a:pt x="6515091" y="5803285"/>
                </a:lnTo>
                <a:lnTo>
                  <a:pt x="0" y="5803285"/>
                </a:lnTo>
                <a:lnTo>
                  <a:pt x="0" y="0"/>
                </a:lnTo>
                <a:close/>
              </a:path>
            </a:pathLst>
          </a:custGeom>
          <a:blipFill>
            <a:blip r:embed="rId2"/>
            <a:stretch>
              <a:fillRect l="-12578" r="-243719"/>
            </a:stretch>
          </a:blipFill>
        </p:spPr>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2065494"/>
            <a:ext cx="10944021" cy="6156012"/>
          </a:xfrm>
          <a:custGeom>
            <a:avLst/>
            <a:gdLst/>
            <a:ahLst/>
            <a:cxnLst/>
            <a:rect l="l" t="t" r="r" b="b"/>
            <a:pathLst>
              <a:path w="10944021" h="6156012">
                <a:moveTo>
                  <a:pt x="0" y="0"/>
                </a:moveTo>
                <a:lnTo>
                  <a:pt x="10944021" y="0"/>
                </a:lnTo>
                <a:lnTo>
                  <a:pt x="10944021" y="6156012"/>
                </a:lnTo>
                <a:lnTo>
                  <a:pt x="0" y="6156012"/>
                </a:lnTo>
                <a:lnTo>
                  <a:pt x="0" y="0"/>
                </a:lnTo>
                <a:close/>
              </a:path>
            </a:pathLst>
          </a:custGeom>
          <a:blipFill>
            <a:blip r:embed="rId2"/>
            <a:stretch>
              <a:fillRect/>
            </a:stretch>
          </a:blipFill>
        </p:spPr>
      </p:sp>
      <p:sp>
        <p:nvSpPr>
          <p:cNvPr id="3" name="TextBox 3"/>
          <p:cNvSpPr txBox="1"/>
          <p:nvPr/>
        </p:nvSpPr>
        <p:spPr>
          <a:xfrm>
            <a:off x="12273083" y="1970244"/>
            <a:ext cx="8272342" cy="1710762"/>
          </a:xfrm>
          <a:prstGeom prst="rect">
            <a:avLst/>
          </a:prstGeom>
        </p:spPr>
        <p:txBody>
          <a:bodyPr lIns="0" tIns="0" rIns="0" bIns="0" rtlCol="0" anchor="t">
            <a:spAutoFit/>
          </a:bodyPr>
          <a:lstStyle/>
          <a:p>
            <a:pPr algn="ctr">
              <a:lnSpc>
                <a:spcPts val="6928"/>
              </a:lnSpc>
            </a:pPr>
            <a:r>
              <a:rPr lang="en-US" sz="4949" b="1">
                <a:solidFill>
                  <a:srgbClr val="FFC800"/>
                </a:solidFill>
                <a:latin typeface="Canva Sans Bold"/>
                <a:ea typeface="Canva Sans Bold"/>
                <a:cs typeface="Canva Sans Bold"/>
                <a:sym typeface="Canva Sans Bold"/>
              </a:rPr>
              <a:t>Home Page - Terracore Map Section</a:t>
            </a:r>
          </a:p>
        </p:txBody>
      </p:sp>
      <p:sp>
        <p:nvSpPr>
          <p:cNvPr id="4" name="TextBox 4"/>
          <p:cNvSpPr txBox="1"/>
          <p:nvPr/>
        </p:nvSpPr>
        <p:spPr>
          <a:xfrm>
            <a:off x="12768121" y="4131355"/>
            <a:ext cx="7282266" cy="4090151"/>
          </a:xfrm>
          <a:prstGeom prst="rect">
            <a:avLst/>
          </a:prstGeom>
        </p:spPr>
        <p:txBody>
          <a:bodyPr lIns="0" tIns="0" rIns="0" bIns="0" rtlCol="0" anchor="t">
            <a:spAutoFit/>
          </a:bodyPr>
          <a:lstStyle/>
          <a:p>
            <a:pPr algn="ctr">
              <a:lnSpc>
                <a:spcPts val="5439"/>
              </a:lnSpc>
            </a:pPr>
            <a:r>
              <a:rPr lang="en-US" sz="3885">
                <a:solidFill>
                  <a:srgbClr val="FFFFFF"/>
                </a:solidFill>
                <a:latin typeface="Canva Sans"/>
                <a:ea typeface="Canva Sans"/>
                <a:cs typeface="Canva Sans"/>
                <a:sym typeface="Canva Sans"/>
              </a:rPr>
              <a:t>The Map Section showcases the world of Terracore, giving players a visual overview of the different regions and locations they can explore in-game.</a:t>
            </a:r>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F04649D6-CDD3-8B42-3C93-23ECCADD4461}"/>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F9D0CECB-D218-9B6B-9EFB-F2713670EEF0}"/>
              </a:ext>
            </a:extLst>
          </p:cNvPr>
          <p:cNvSpPr txBox="1"/>
          <p:nvPr/>
        </p:nvSpPr>
        <p:spPr>
          <a:xfrm>
            <a:off x="12501683" y="1591201"/>
            <a:ext cx="8272342" cy="827534"/>
          </a:xfrm>
          <a:prstGeom prst="rect">
            <a:avLst/>
          </a:prstGeom>
        </p:spPr>
        <p:txBody>
          <a:bodyPr lIns="0" tIns="0" rIns="0" bIns="0" rtlCol="0" anchor="t">
            <a:spAutoFit/>
          </a:bodyPr>
          <a:lstStyle/>
          <a:p>
            <a:pPr algn="ctr">
              <a:lnSpc>
                <a:spcPts val="6928"/>
              </a:lnSpc>
            </a:pPr>
            <a:r>
              <a:rPr lang="en-US" sz="4949" b="1" dirty="0">
                <a:solidFill>
                  <a:srgbClr val="FFC800"/>
                </a:solidFill>
                <a:latin typeface="Canva Sans Bold"/>
                <a:ea typeface="Canva Sans Bold"/>
                <a:cs typeface="Canva Sans Bold"/>
                <a:sym typeface="Canva Sans Bold"/>
              </a:rPr>
              <a:t>Purpose</a:t>
            </a:r>
          </a:p>
        </p:txBody>
      </p:sp>
      <p:sp>
        <p:nvSpPr>
          <p:cNvPr id="7" name="Rectangle 3">
            <a:extLst>
              <a:ext uri="{FF2B5EF4-FFF2-40B4-BE49-F238E27FC236}">
                <a16:creationId xmlns:a16="http://schemas.microsoft.com/office/drawing/2014/main" id="{F82C601D-6311-37D7-8A70-6B3515E197CD}"/>
              </a:ext>
            </a:extLst>
          </p:cNvPr>
          <p:cNvSpPr>
            <a:spLocks noChangeArrowheads="1"/>
          </p:cNvSpPr>
          <p:nvPr/>
        </p:nvSpPr>
        <p:spPr bwMode="auto">
          <a:xfrm>
            <a:off x="800100" y="3009900"/>
            <a:ext cx="11277600" cy="5755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b="1" i="0" u="none" strike="noStrike" cap="none" normalizeH="0" baseline="0" dirty="0">
                <a:ln>
                  <a:noFill/>
                </a:ln>
                <a:solidFill>
                  <a:srgbClr val="FFC000"/>
                </a:solidFill>
                <a:effectLst/>
                <a:latin typeface="Arial" panose="020B0604020202020204" pitchFamily="34" charset="0"/>
              </a:rPr>
              <a:t> Main Map Display:</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Shows the full view of </a:t>
            </a:r>
            <a:r>
              <a:rPr kumimoji="0" lang="en-US" altLang="en-US" sz="2300" b="0" i="1" u="none" strike="noStrike" cap="none" normalizeH="0" baseline="0" dirty="0" err="1">
                <a:ln>
                  <a:noFill/>
                </a:ln>
                <a:solidFill>
                  <a:schemeClr val="bg1"/>
                </a:solidFill>
                <a:effectLst/>
                <a:latin typeface="Arial" panose="020B0604020202020204" pitchFamily="34" charset="0"/>
              </a:rPr>
              <a:t>Equenor</a:t>
            </a:r>
            <a:r>
              <a:rPr kumimoji="0" lang="en-US" altLang="en-US" sz="2300" b="0" i="1" u="none" strike="noStrike" cap="none" normalizeH="0" baseline="0" dirty="0">
                <a:ln>
                  <a:noFill/>
                </a:ln>
                <a:solidFill>
                  <a:schemeClr val="bg1"/>
                </a:solidFill>
                <a:effectLst/>
                <a:latin typeface="Arial" panose="020B0604020202020204" pitchFamily="34" charset="0"/>
              </a:rPr>
              <a:t> East Island</a:t>
            </a:r>
            <a:r>
              <a:rPr kumimoji="0" lang="en-US" altLang="en-US" sz="2300" b="0" i="0" u="none" strike="noStrike" cap="none" normalizeH="0" baseline="0" dirty="0">
                <a:ln>
                  <a:noFill/>
                </a:ln>
                <a:solidFill>
                  <a:schemeClr val="bg1"/>
                </a:solidFill>
                <a:effectLst/>
                <a:latin typeface="Arial" panose="020B0604020202020204" pitchFamily="34" charset="0"/>
              </a:rPr>
              <a:t>, the primary world map.</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3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b="1" i="0" u="none" strike="noStrike" cap="none" normalizeH="0" baseline="0" dirty="0">
                <a:ln>
                  <a:noFill/>
                </a:ln>
                <a:solidFill>
                  <a:srgbClr val="FFC000"/>
                </a:solidFill>
                <a:effectLst/>
                <a:latin typeface="Arial" panose="020B0604020202020204" pitchFamily="34" charset="0"/>
              </a:rPr>
              <a:t> Thumbnails of Key Locations:</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Each thumbnail represents a unique area in the game, such as: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3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AutoNum type="arabicPeriod"/>
              <a:tabLst/>
            </a:pPr>
            <a:r>
              <a:rPr kumimoji="0" lang="en-US" altLang="en-US" sz="2300" b="1" i="0" u="none" strike="noStrike" cap="none" normalizeH="0" baseline="0" dirty="0">
                <a:ln>
                  <a:noFill/>
                </a:ln>
                <a:solidFill>
                  <a:srgbClr val="FFC000"/>
                </a:solidFill>
                <a:effectLst/>
                <a:latin typeface="Arial" panose="020B0604020202020204" pitchFamily="34" charset="0"/>
              </a:rPr>
              <a:t>Base</a:t>
            </a:r>
            <a:r>
              <a:rPr kumimoji="0" lang="en-US" altLang="en-US" sz="2300" b="0" i="0" u="none" strike="noStrike" cap="none" normalizeH="0" baseline="0" dirty="0">
                <a:ln>
                  <a:noFill/>
                </a:ln>
                <a:solidFill>
                  <a:schemeClr val="bg1"/>
                </a:solidFill>
                <a:effectLst/>
                <a:latin typeface="Arial" panose="020B0604020202020204" pitchFamily="34" charset="0"/>
              </a:rPr>
              <a:t> – The main spawn and gathering point for players.</a:t>
            </a: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kumimoji="0" lang="en-US" altLang="en-US" sz="2300" b="1" i="0" u="none" strike="noStrike" cap="none" normalizeH="0" baseline="0" dirty="0">
                <a:ln>
                  <a:noFill/>
                </a:ln>
                <a:solidFill>
                  <a:srgbClr val="FFC000"/>
                </a:solidFill>
                <a:effectLst/>
                <a:latin typeface="Arial" panose="020B0604020202020204" pitchFamily="34" charset="0"/>
              </a:rPr>
              <a:t>Mount Celestial</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 A towering mountain with breathtaking views and hidden paths.</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kumimoji="0" lang="en-US" altLang="en-US" sz="2300" b="1" i="0" u="none" strike="noStrike" cap="none" normalizeH="0" baseline="0" dirty="0">
                <a:ln>
                  <a:noFill/>
                </a:ln>
                <a:solidFill>
                  <a:srgbClr val="FFC000"/>
                </a:solidFill>
                <a:effectLst/>
                <a:latin typeface="Arial" panose="020B0604020202020204" pitchFamily="34" charset="0"/>
              </a:rPr>
              <a:t>Celestial Forest</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 A lush, green forest teeming with life and secrets.</a:t>
            </a:r>
          </a:p>
          <a:p>
            <a:pPr marL="0" marR="0" lvl="0" indent="0" algn="l" defTabSz="914400" rtl="0" eaLnBrk="0" fontAlgn="base" latinLnBrk="0" hangingPunct="0">
              <a:lnSpc>
                <a:spcPct val="150000"/>
              </a:lnSpc>
              <a:spcBef>
                <a:spcPct val="0"/>
              </a:spcBef>
              <a:spcAft>
                <a:spcPct val="0"/>
              </a:spcAft>
              <a:buClrTx/>
              <a:buSzTx/>
              <a:buFontTx/>
              <a:buAutoNum type="arabicPeriod" startAt="4"/>
              <a:tabLst/>
            </a:pPr>
            <a:r>
              <a:rPr kumimoji="0" lang="en-US" altLang="en-US" sz="2300" b="1" i="0" u="none" strike="noStrike" cap="none" normalizeH="0" baseline="0" dirty="0">
                <a:ln>
                  <a:noFill/>
                </a:ln>
                <a:solidFill>
                  <a:srgbClr val="FFC000"/>
                </a:solidFill>
                <a:effectLst/>
                <a:latin typeface="Arial" panose="020B0604020202020204" pitchFamily="34" charset="0"/>
              </a:rPr>
              <a:t>Terraform Delta</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 A river delta region with diverse terrain.</a:t>
            </a:r>
          </a:p>
          <a:p>
            <a:pPr marL="0" marR="0" lvl="0" indent="0" algn="l" defTabSz="914400" rtl="0" eaLnBrk="0" fontAlgn="base" latinLnBrk="0" hangingPunct="0">
              <a:lnSpc>
                <a:spcPct val="150000"/>
              </a:lnSpc>
              <a:spcBef>
                <a:spcPct val="0"/>
              </a:spcBef>
              <a:spcAft>
                <a:spcPct val="0"/>
              </a:spcAft>
              <a:buClrTx/>
              <a:buSzTx/>
              <a:buFontTx/>
              <a:buAutoNum type="arabicPeriod" startAt="5"/>
              <a:tabLst/>
            </a:pPr>
            <a:r>
              <a:rPr kumimoji="0" lang="en-US" altLang="en-US" sz="2300" b="1" i="0" u="none" strike="noStrike" cap="none" normalizeH="0" baseline="0" dirty="0">
                <a:ln>
                  <a:noFill/>
                </a:ln>
                <a:solidFill>
                  <a:srgbClr val="FFC000"/>
                </a:solidFill>
                <a:effectLst/>
                <a:latin typeface="Arial" panose="020B0604020202020204" pitchFamily="34" charset="0"/>
              </a:rPr>
              <a:t>Terraform </a:t>
            </a:r>
            <a:r>
              <a:rPr kumimoji="0" lang="en-US" altLang="en-US" sz="2300" b="1" i="0" u="none" strike="noStrike" cap="none" normalizeH="0" baseline="0" dirty="0" err="1">
                <a:ln>
                  <a:noFill/>
                </a:ln>
                <a:solidFill>
                  <a:srgbClr val="FFC000"/>
                </a:solidFill>
                <a:effectLst/>
                <a:latin typeface="Arial" panose="020B0604020202020204" pitchFamily="34" charset="0"/>
              </a:rPr>
              <a:t>Cylen</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 A mysterious area with experimental terrain formations.</a:t>
            </a:r>
          </a:p>
          <a:p>
            <a:pPr marL="0" marR="0" lvl="0" indent="0" algn="l" defTabSz="914400" rtl="0" eaLnBrk="0" fontAlgn="base" latinLnBrk="0" hangingPunct="0">
              <a:lnSpc>
                <a:spcPct val="150000"/>
              </a:lnSpc>
              <a:spcBef>
                <a:spcPct val="0"/>
              </a:spcBef>
              <a:spcAft>
                <a:spcPct val="0"/>
              </a:spcAft>
              <a:buClrTx/>
              <a:buSzTx/>
              <a:buFontTx/>
              <a:buAutoNum type="arabicPeriod" startAt="6"/>
              <a:tabLst/>
            </a:pPr>
            <a:r>
              <a:rPr kumimoji="0" lang="en-US" altLang="en-US" sz="2300" b="1" i="0" u="none" strike="noStrike" cap="none" normalizeH="0" baseline="0" dirty="0">
                <a:ln>
                  <a:noFill/>
                </a:ln>
                <a:solidFill>
                  <a:srgbClr val="FFC000"/>
                </a:solidFill>
                <a:effectLst/>
                <a:latin typeface="Arial" panose="020B0604020202020204" pitchFamily="34" charset="0"/>
              </a:rPr>
              <a:t>Terraform Elvyn</a:t>
            </a:r>
            <a:r>
              <a:rPr kumimoji="0" lang="en-US" altLang="en-US" sz="2300" b="0" i="0" u="none" strike="noStrike" cap="none" normalizeH="0" baseline="0" dirty="0">
                <a:ln>
                  <a:noFill/>
                </a:ln>
                <a:solidFill>
                  <a:srgbClr val="FFC000"/>
                </a:solidFill>
                <a:effectLst/>
                <a:latin typeface="Arial" panose="020B0604020202020204" pitchFamily="34" charset="0"/>
              </a:rPr>
              <a:t> </a:t>
            </a:r>
            <a:r>
              <a:rPr kumimoji="0" lang="en-US" altLang="en-US" sz="2300" b="0" i="0" u="none" strike="noStrike" cap="none" normalizeH="0" baseline="0" dirty="0">
                <a:ln>
                  <a:noFill/>
                </a:ln>
                <a:solidFill>
                  <a:schemeClr val="bg1"/>
                </a:solidFill>
                <a:effectLst/>
                <a:latin typeface="Arial" panose="020B0604020202020204" pitchFamily="34" charset="0"/>
              </a:rPr>
              <a:t>– A magical landscape with vibrant, otherworldly features.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300" b="0" i="0" u="none" strike="noStrike" cap="none" normalizeH="0" baseline="0" dirty="0">
              <a:ln>
                <a:noFill/>
              </a:ln>
              <a:solidFill>
                <a:schemeClr val="bg1"/>
              </a:solidFill>
              <a:effectLst/>
              <a:latin typeface="Arial" panose="020B0604020202020204" pitchFamily="34" charset="0"/>
            </a:endParaRPr>
          </a:p>
        </p:txBody>
      </p:sp>
      <p:sp>
        <p:nvSpPr>
          <p:cNvPr id="8" name="TextBox 3">
            <a:extLst>
              <a:ext uri="{FF2B5EF4-FFF2-40B4-BE49-F238E27FC236}">
                <a16:creationId xmlns:a16="http://schemas.microsoft.com/office/drawing/2014/main" id="{4DD87546-CBA6-BAE6-BD1D-F9F56586D8BE}"/>
              </a:ext>
            </a:extLst>
          </p:cNvPr>
          <p:cNvSpPr txBox="1"/>
          <p:nvPr/>
        </p:nvSpPr>
        <p:spPr>
          <a:xfrm>
            <a:off x="800100" y="1591201"/>
            <a:ext cx="8272342" cy="827534"/>
          </a:xfrm>
          <a:prstGeom prst="rect">
            <a:avLst/>
          </a:prstGeom>
        </p:spPr>
        <p:txBody>
          <a:bodyPr lIns="0" tIns="0" rIns="0" bIns="0" rtlCol="0" anchor="t">
            <a:spAutoFit/>
          </a:bodyPr>
          <a:lstStyle/>
          <a:p>
            <a:pPr algn="ctr">
              <a:lnSpc>
                <a:spcPts val="6928"/>
              </a:lnSpc>
            </a:pPr>
            <a:r>
              <a:rPr lang="en-US" sz="4949" b="1" dirty="0">
                <a:solidFill>
                  <a:srgbClr val="FFC800"/>
                </a:solidFill>
                <a:latin typeface="Canva Sans Bold"/>
                <a:ea typeface="Canva Sans Bold"/>
                <a:cs typeface="Canva Sans Bold"/>
                <a:sym typeface="Canva Sans Bold"/>
              </a:rPr>
              <a:t>Main Features</a:t>
            </a:r>
          </a:p>
        </p:txBody>
      </p:sp>
      <p:sp>
        <p:nvSpPr>
          <p:cNvPr id="9" name="Rectangle 4">
            <a:extLst>
              <a:ext uri="{FF2B5EF4-FFF2-40B4-BE49-F238E27FC236}">
                <a16:creationId xmlns:a16="http://schemas.microsoft.com/office/drawing/2014/main" id="{3F8F8A3A-62CB-C3CF-A91B-613B1D57AA37}"/>
              </a:ext>
            </a:extLst>
          </p:cNvPr>
          <p:cNvSpPr>
            <a:spLocks noChangeArrowheads="1"/>
          </p:cNvSpPr>
          <p:nvPr/>
        </p:nvSpPr>
        <p:spPr bwMode="auto">
          <a:xfrm>
            <a:off x="12501683" y="3088057"/>
            <a:ext cx="86106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bg1"/>
                </a:solidFill>
                <a:effectLst/>
                <a:latin typeface="Arial" panose="020B0604020202020204" pitchFamily="34" charset="0"/>
              </a:rPr>
              <a:t> Provide </a:t>
            </a:r>
            <a:r>
              <a:rPr kumimoji="0" lang="en-US" altLang="en-US" sz="3000" b="1" i="0" u="none" strike="noStrike" cap="none" normalizeH="0" baseline="0" dirty="0">
                <a:ln>
                  <a:noFill/>
                </a:ln>
                <a:solidFill>
                  <a:srgbClr val="FFEB53"/>
                </a:solidFill>
                <a:effectLst/>
                <a:latin typeface="Arial" panose="020B0604020202020204" pitchFamily="34" charset="0"/>
              </a:rPr>
              <a:t>players with a preview</a:t>
            </a:r>
            <a:r>
              <a:rPr kumimoji="0" lang="en-US" altLang="en-US" sz="3000" b="0" i="0" u="none" strike="noStrike" cap="none" normalizeH="0" baseline="0" dirty="0">
                <a:ln>
                  <a:noFill/>
                </a:ln>
                <a:solidFill>
                  <a:schemeClr val="bg1"/>
                </a:solidFill>
                <a:effectLst/>
                <a:latin typeface="Arial" panose="020B0604020202020204" pitchFamily="34" charset="0"/>
              </a:rPr>
              <a:t> of the game’s world.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bg1"/>
                </a:solidFill>
                <a:effectLst/>
                <a:latin typeface="Arial" panose="020B0604020202020204" pitchFamily="34" charset="0"/>
              </a:rPr>
              <a:t> </a:t>
            </a:r>
            <a:r>
              <a:rPr kumimoji="0" lang="en-US" altLang="en-US" sz="3000" b="1" i="0" u="none" strike="noStrike" cap="none" normalizeH="0" baseline="0" dirty="0">
                <a:ln>
                  <a:noFill/>
                </a:ln>
                <a:solidFill>
                  <a:srgbClr val="FFEB53"/>
                </a:solidFill>
                <a:effectLst/>
                <a:latin typeface="Arial" panose="020B0604020202020204" pitchFamily="34" charset="0"/>
              </a:rPr>
              <a:t>Allow newcomers to familiarize</a:t>
            </a:r>
            <a:r>
              <a:rPr kumimoji="0" lang="en-US" altLang="en-US" sz="3000" b="0" i="0" u="none" strike="noStrike" cap="none" normalizeH="0" baseline="0" dirty="0">
                <a:ln>
                  <a:noFill/>
                </a:ln>
                <a:solidFill>
                  <a:schemeClr val="bg1"/>
                </a:solidFill>
                <a:effectLst/>
                <a:latin typeface="Arial" panose="020B0604020202020204" pitchFamily="34" charset="0"/>
              </a:rPr>
              <a:t> themselves with important locations before exploring.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bg1"/>
                </a:solidFill>
                <a:effectLst/>
                <a:latin typeface="Arial" panose="020B0604020202020204" pitchFamily="34" charset="0"/>
              </a:rPr>
              <a:t> Visually highlight the diversity of </a:t>
            </a:r>
            <a:r>
              <a:rPr kumimoji="0" lang="en-US" altLang="en-US" sz="3000" b="0" i="0" u="none" strike="noStrike" cap="none" normalizeH="0" baseline="0" dirty="0" err="1">
                <a:ln>
                  <a:noFill/>
                </a:ln>
                <a:solidFill>
                  <a:schemeClr val="bg1"/>
                </a:solidFill>
                <a:effectLst/>
                <a:latin typeface="Arial" panose="020B0604020202020204" pitchFamily="34" charset="0"/>
              </a:rPr>
              <a:t>Terracore’s</a:t>
            </a:r>
            <a:r>
              <a:rPr kumimoji="0" lang="en-US" altLang="en-US" sz="3000" b="0" i="0" u="none" strike="noStrike" cap="none" normalizeH="0" baseline="0" dirty="0">
                <a:ln>
                  <a:noFill/>
                </a:ln>
                <a:solidFill>
                  <a:schemeClr val="bg1"/>
                </a:solidFill>
                <a:effectLst/>
                <a:latin typeface="Arial" panose="020B0604020202020204" pitchFamily="34" charset="0"/>
              </a:rPr>
              <a:t> environments.</a:t>
            </a:r>
          </a:p>
        </p:txBody>
      </p:sp>
      <p:sp>
        <p:nvSpPr>
          <p:cNvPr id="10" name="Freeform 2">
            <a:extLst>
              <a:ext uri="{FF2B5EF4-FFF2-40B4-BE49-F238E27FC236}">
                <a16:creationId xmlns:a16="http://schemas.microsoft.com/office/drawing/2014/main" id="{C1151367-B653-9264-5223-DB693BE4C381}"/>
              </a:ext>
            </a:extLst>
          </p:cNvPr>
          <p:cNvSpPr/>
          <p:nvPr/>
        </p:nvSpPr>
        <p:spPr>
          <a:xfrm>
            <a:off x="12687300" y="6566352"/>
            <a:ext cx="4267200" cy="2400300"/>
          </a:xfrm>
          <a:custGeom>
            <a:avLst/>
            <a:gdLst/>
            <a:ahLst/>
            <a:cxnLst/>
            <a:rect l="l" t="t" r="r" b="b"/>
            <a:pathLst>
              <a:path w="10944021" h="6156012">
                <a:moveTo>
                  <a:pt x="0" y="0"/>
                </a:moveTo>
                <a:lnTo>
                  <a:pt x="10944021" y="0"/>
                </a:lnTo>
                <a:lnTo>
                  <a:pt x="10944021" y="6156012"/>
                </a:lnTo>
                <a:lnTo>
                  <a:pt x="0" y="6156012"/>
                </a:lnTo>
                <a:lnTo>
                  <a:pt x="0" y="0"/>
                </a:lnTo>
                <a:close/>
              </a:path>
            </a:pathLst>
          </a:custGeom>
          <a:blipFill>
            <a:blip r:embed="rId2"/>
            <a:stretch>
              <a:fillRect/>
            </a:stretch>
          </a:blipFill>
        </p:spPr>
      </p:sp>
      <p:pic>
        <p:nvPicPr>
          <p:cNvPr id="12" name="Picture 11">
            <a:extLst>
              <a:ext uri="{FF2B5EF4-FFF2-40B4-BE49-F238E27FC236}">
                <a16:creationId xmlns:a16="http://schemas.microsoft.com/office/drawing/2014/main" id="{EDC0AAF2-3FAA-6C06-3699-E0B66BD8151D}"/>
              </a:ext>
            </a:extLst>
          </p:cNvPr>
          <p:cNvPicPr>
            <a:picLocks noChangeAspect="1"/>
          </p:cNvPicPr>
          <p:nvPr/>
        </p:nvPicPr>
        <p:blipFill>
          <a:blip r:embed="rId3"/>
          <a:stretch>
            <a:fillRect/>
          </a:stretch>
        </p:blipFill>
        <p:spPr>
          <a:xfrm>
            <a:off x="17353628" y="6210300"/>
            <a:ext cx="3429000" cy="3429000"/>
          </a:xfrm>
          <a:prstGeom prst="rect">
            <a:avLst/>
          </a:prstGeom>
        </p:spPr>
      </p:pic>
    </p:spTree>
    <p:extLst>
      <p:ext uri="{BB962C8B-B14F-4D97-AF65-F5344CB8AC3E}">
        <p14:creationId xmlns:p14="http://schemas.microsoft.com/office/powerpoint/2010/main" val="117081999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746679" y="2104345"/>
            <a:ext cx="14080768" cy="7533211"/>
          </a:xfrm>
          <a:custGeom>
            <a:avLst/>
            <a:gdLst/>
            <a:ahLst/>
            <a:cxnLst/>
            <a:rect l="l" t="t" r="r" b="b"/>
            <a:pathLst>
              <a:path w="14080768" h="7533211">
                <a:moveTo>
                  <a:pt x="0" y="0"/>
                </a:moveTo>
                <a:lnTo>
                  <a:pt x="14080767" y="0"/>
                </a:lnTo>
                <a:lnTo>
                  <a:pt x="14080767" y="7533211"/>
                </a:lnTo>
                <a:lnTo>
                  <a:pt x="0" y="7533211"/>
                </a:lnTo>
                <a:lnTo>
                  <a:pt x="0" y="0"/>
                </a:lnTo>
                <a:close/>
              </a:path>
            </a:pathLst>
          </a:custGeom>
          <a:blipFill>
            <a:blip r:embed="rId2"/>
            <a:stretch>
              <a:fillRect/>
            </a:stretch>
          </a:blipFill>
        </p:spPr>
      </p:sp>
      <p:sp>
        <p:nvSpPr>
          <p:cNvPr id="3" name="TextBox 3"/>
          <p:cNvSpPr txBox="1"/>
          <p:nvPr/>
        </p:nvSpPr>
        <p:spPr>
          <a:xfrm>
            <a:off x="6042181" y="330468"/>
            <a:ext cx="9489763" cy="1320265"/>
          </a:xfrm>
          <a:prstGeom prst="rect">
            <a:avLst/>
          </a:prstGeom>
        </p:spPr>
        <p:txBody>
          <a:bodyPr lIns="0" tIns="0" rIns="0" bIns="0" rtlCol="0" anchor="t">
            <a:spAutoFit/>
          </a:bodyPr>
          <a:lstStyle/>
          <a:p>
            <a:pPr algn="ctr">
              <a:lnSpc>
                <a:spcPts val="5335"/>
              </a:lnSpc>
            </a:pPr>
            <a:r>
              <a:rPr lang="en-US" sz="3811" b="1">
                <a:solidFill>
                  <a:srgbClr val="FFC800"/>
                </a:solidFill>
                <a:latin typeface="Canva Sans Bold"/>
                <a:ea typeface="Canva Sans Bold"/>
                <a:cs typeface="Canva Sans Bold"/>
                <a:sym typeface="Canva Sans Bold"/>
              </a:rPr>
              <a:t>Home Page - Terracore Map Section (Gallery and Description)</a:t>
            </a:r>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2862483"/>
            <a:ext cx="9758362" cy="4562034"/>
          </a:xfrm>
          <a:custGeom>
            <a:avLst/>
            <a:gdLst/>
            <a:ahLst/>
            <a:cxnLst/>
            <a:rect l="l" t="t" r="r" b="b"/>
            <a:pathLst>
              <a:path w="9758362" h="4562034">
                <a:moveTo>
                  <a:pt x="0" y="0"/>
                </a:moveTo>
                <a:lnTo>
                  <a:pt x="9758362" y="0"/>
                </a:lnTo>
                <a:lnTo>
                  <a:pt x="9758362" y="4562034"/>
                </a:lnTo>
                <a:lnTo>
                  <a:pt x="0" y="4562034"/>
                </a:lnTo>
                <a:lnTo>
                  <a:pt x="0" y="0"/>
                </a:lnTo>
                <a:close/>
              </a:path>
            </a:pathLst>
          </a:custGeom>
          <a:blipFill>
            <a:blip r:embed="rId2"/>
            <a:stretch>
              <a:fillRect/>
            </a:stretch>
          </a:blipFill>
        </p:spPr>
      </p:sp>
      <p:sp>
        <p:nvSpPr>
          <p:cNvPr id="3" name="TextBox 3"/>
          <p:cNvSpPr txBox="1"/>
          <p:nvPr/>
        </p:nvSpPr>
        <p:spPr>
          <a:xfrm>
            <a:off x="11332898" y="2862483"/>
            <a:ext cx="9223758" cy="1988200"/>
          </a:xfrm>
          <a:prstGeom prst="rect">
            <a:avLst/>
          </a:prstGeom>
        </p:spPr>
        <p:txBody>
          <a:bodyPr wrap="square" lIns="0" tIns="0" rIns="0" bIns="0" rtlCol="0" anchor="t">
            <a:spAutoFit/>
          </a:bodyPr>
          <a:lstStyle/>
          <a:p>
            <a:pPr algn="ctr">
              <a:lnSpc>
                <a:spcPts val="7981"/>
              </a:lnSpc>
            </a:pPr>
            <a:r>
              <a:rPr lang="en-US" sz="5701" b="1" dirty="0">
                <a:solidFill>
                  <a:srgbClr val="FFC800"/>
                </a:solidFill>
                <a:latin typeface="Canva Sans Bold"/>
                <a:ea typeface="Canva Sans Bold"/>
                <a:cs typeface="Canva Sans Bold"/>
                <a:sym typeface="Canva Sans Bold"/>
              </a:rPr>
              <a:t>Home Page - Community</a:t>
            </a:r>
          </a:p>
          <a:p>
            <a:pPr algn="ctr">
              <a:lnSpc>
                <a:spcPts val="7981"/>
              </a:lnSpc>
            </a:pPr>
            <a:r>
              <a:rPr lang="en-US" sz="5701" b="1" dirty="0">
                <a:solidFill>
                  <a:srgbClr val="FFC800"/>
                </a:solidFill>
                <a:latin typeface="Canva Sans Bold"/>
                <a:ea typeface="Canva Sans Bold"/>
                <a:cs typeface="Canva Sans Bold"/>
                <a:sym typeface="Canva Sans Bold"/>
              </a:rPr>
              <a:t>Page</a:t>
            </a:r>
          </a:p>
        </p:txBody>
      </p:sp>
      <p:sp>
        <p:nvSpPr>
          <p:cNvPr id="4" name="TextBox 4"/>
          <p:cNvSpPr txBox="1"/>
          <p:nvPr/>
        </p:nvSpPr>
        <p:spPr>
          <a:xfrm>
            <a:off x="11616942" y="5235899"/>
            <a:ext cx="8655671" cy="2118903"/>
          </a:xfrm>
          <a:prstGeom prst="rect">
            <a:avLst/>
          </a:prstGeom>
        </p:spPr>
        <p:txBody>
          <a:bodyPr lIns="0" tIns="0" rIns="0" bIns="0" rtlCol="0" anchor="t">
            <a:spAutoFit/>
          </a:bodyPr>
          <a:lstStyle/>
          <a:p>
            <a:pPr algn="ctr">
              <a:lnSpc>
                <a:spcPts val="3435"/>
              </a:lnSpc>
            </a:pPr>
            <a:r>
              <a:rPr lang="en-US" sz="2453" b="1">
                <a:solidFill>
                  <a:srgbClr val="FFDE59"/>
                </a:solidFill>
                <a:latin typeface="Canva Sans Bold"/>
                <a:ea typeface="Canva Sans Bold"/>
                <a:cs typeface="Canva Sans Bold"/>
                <a:sym typeface="Canva Sans Bold"/>
              </a:rPr>
              <a:t>Central hub for players to connect, collaborate, and stay informed</a:t>
            </a:r>
            <a:r>
              <a:rPr lang="en-US" sz="2453">
                <a:solidFill>
                  <a:srgbClr val="FFFFFF"/>
                </a:solidFill>
                <a:latin typeface="Canva Sans"/>
                <a:ea typeface="Canva Sans"/>
                <a:cs typeface="Canva Sans"/>
                <a:sym typeface="Canva Sans"/>
              </a:rPr>
              <a:t> about everything happening in Terracore. It </a:t>
            </a:r>
            <a:r>
              <a:rPr lang="en-US" sz="2453" b="1">
                <a:solidFill>
                  <a:srgbClr val="FFDE59"/>
                </a:solidFill>
                <a:latin typeface="Canva Sans Bold"/>
                <a:ea typeface="Canva Sans Bold"/>
                <a:cs typeface="Canva Sans Bold"/>
                <a:sym typeface="Canva Sans Bold"/>
              </a:rPr>
              <a:t>highlights official social media platforms, discussion groups, and in-game community spaces</a:t>
            </a:r>
            <a:r>
              <a:rPr lang="en-US" sz="2453">
                <a:solidFill>
                  <a:srgbClr val="FFFFFF"/>
                </a:solidFill>
                <a:latin typeface="Canva Sans"/>
                <a:ea typeface="Canva Sans"/>
                <a:cs typeface="Canva Sans"/>
                <a:sym typeface="Canva Sans"/>
              </a:rPr>
              <a:t> where members can share ideas, give feedback, and participate in events</a:t>
            </a:r>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21214"/>
        </a:solidFill>
        <a:effectLst/>
      </p:bgPr>
    </p:bg>
    <p:spTree>
      <p:nvGrpSpPr>
        <p:cNvPr id="1" name=""/>
        <p:cNvGrpSpPr/>
        <p:nvPr/>
      </p:nvGrpSpPr>
      <p:grpSpPr>
        <a:xfrm>
          <a:off x="0" y="0"/>
          <a:ext cx="0" cy="0"/>
          <a:chOff x="0" y="0"/>
          <a:chExt cx="0" cy="0"/>
        </a:xfrm>
      </p:grpSpPr>
      <p:sp>
        <p:nvSpPr>
          <p:cNvPr id="2" name="Freeform 2"/>
          <p:cNvSpPr/>
          <p:nvPr/>
        </p:nvSpPr>
        <p:spPr>
          <a:xfrm>
            <a:off x="2316819" y="2680569"/>
            <a:ext cx="16940487" cy="5868263"/>
          </a:xfrm>
          <a:custGeom>
            <a:avLst/>
            <a:gdLst/>
            <a:ahLst/>
            <a:cxnLst/>
            <a:rect l="l" t="t" r="r" b="b"/>
            <a:pathLst>
              <a:path w="16940487" h="5868263">
                <a:moveTo>
                  <a:pt x="0" y="0"/>
                </a:moveTo>
                <a:lnTo>
                  <a:pt x="16940487" y="0"/>
                </a:lnTo>
                <a:lnTo>
                  <a:pt x="16940487" y="5868263"/>
                </a:lnTo>
                <a:lnTo>
                  <a:pt x="0" y="5868263"/>
                </a:lnTo>
                <a:lnTo>
                  <a:pt x="0" y="0"/>
                </a:lnTo>
                <a:close/>
              </a:path>
            </a:pathLst>
          </a:custGeom>
          <a:blipFill>
            <a:blip r:embed="rId2"/>
            <a:stretch>
              <a:fillRect r="-1288" b="-71785"/>
            </a:stretch>
          </a:blipFill>
        </p:spPr>
      </p:sp>
      <p:sp>
        <p:nvSpPr>
          <p:cNvPr id="3" name="TextBox 3"/>
          <p:cNvSpPr txBox="1"/>
          <p:nvPr/>
        </p:nvSpPr>
        <p:spPr>
          <a:xfrm>
            <a:off x="6457456" y="1261645"/>
            <a:ext cx="8659214" cy="978844"/>
          </a:xfrm>
          <a:prstGeom prst="rect">
            <a:avLst/>
          </a:prstGeom>
        </p:spPr>
        <p:txBody>
          <a:bodyPr lIns="0" tIns="0" rIns="0" bIns="0" rtlCol="0" anchor="t">
            <a:spAutoFit/>
          </a:bodyPr>
          <a:lstStyle/>
          <a:p>
            <a:pPr algn="ctr">
              <a:lnSpc>
                <a:spcPts val="7981"/>
              </a:lnSpc>
            </a:pPr>
            <a:r>
              <a:rPr lang="en-US" sz="5701" b="1">
                <a:solidFill>
                  <a:srgbClr val="FFC800"/>
                </a:solidFill>
                <a:latin typeface="Canva Sans Bold"/>
                <a:ea typeface="Canva Sans Bold"/>
                <a:cs typeface="Canva Sans Bold"/>
                <a:sym typeface="Canva Sans Bold"/>
              </a:rPr>
              <a:t>Roblox Community Page</a:t>
            </a:r>
          </a:p>
        </p:txBody>
      </p:sp>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121214"/>
        </a:solidFill>
        <a:effectLst/>
      </p:bgPr>
    </p:bg>
    <p:spTree>
      <p:nvGrpSpPr>
        <p:cNvPr id="1" name=""/>
        <p:cNvGrpSpPr/>
        <p:nvPr/>
      </p:nvGrpSpPr>
      <p:grpSpPr>
        <a:xfrm>
          <a:off x="0" y="0"/>
          <a:ext cx="0" cy="0"/>
          <a:chOff x="0" y="0"/>
          <a:chExt cx="0" cy="0"/>
        </a:xfrm>
      </p:grpSpPr>
      <p:sp>
        <p:nvSpPr>
          <p:cNvPr id="2" name="Freeform 2"/>
          <p:cNvSpPr/>
          <p:nvPr/>
        </p:nvSpPr>
        <p:spPr>
          <a:xfrm>
            <a:off x="3407864" y="2421314"/>
            <a:ext cx="14758397" cy="6493695"/>
          </a:xfrm>
          <a:custGeom>
            <a:avLst/>
            <a:gdLst/>
            <a:ahLst/>
            <a:cxnLst/>
            <a:rect l="l" t="t" r="r" b="b"/>
            <a:pathLst>
              <a:path w="14758397" h="6493695">
                <a:moveTo>
                  <a:pt x="0" y="0"/>
                </a:moveTo>
                <a:lnTo>
                  <a:pt x="14758397" y="0"/>
                </a:lnTo>
                <a:lnTo>
                  <a:pt x="14758397" y="6493695"/>
                </a:lnTo>
                <a:lnTo>
                  <a:pt x="0" y="6493695"/>
                </a:lnTo>
                <a:lnTo>
                  <a:pt x="0" y="0"/>
                </a:lnTo>
                <a:close/>
              </a:path>
            </a:pathLst>
          </a:custGeom>
          <a:blipFill>
            <a:blip r:embed="rId2"/>
            <a:stretch>
              <a:fillRect/>
            </a:stretch>
          </a:blipFill>
        </p:spPr>
      </p:sp>
      <p:sp>
        <p:nvSpPr>
          <p:cNvPr id="3" name="TextBox 3"/>
          <p:cNvSpPr txBox="1"/>
          <p:nvPr/>
        </p:nvSpPr>
        <p:spPr>
          <a:xfrm>
            <a:off x="7097758" y="882569"/>
            <a:ext cx="7369084" cy="978844"/>
          </a:xfrm>
          <a:prstGeom prst="rect">
            <a:avLst/>
          </a:prstGeom>
        </p:spPr>
        <p:txBody>
          <a:bodyPr wrap="square" lIns="0" tIns="0" rIns="0" bIns="0" rtlCol="0" anchor="t">
            <a:spAutoFit/>
          </a:bodyPr>
          <a:lstStyle/>
          <a:p>
            <a:pPr algn="ctr">
              <a:lnSpc>
                <a:spcPts val="7981"/>
              </a:lnSpc>
            </a:pPr>
            <a:r>
              <a:rPr lang="en-US" sz="5701" b="1" dirty="0">
                <a:solidFill>
                  <a:srgbClr val="FFC800"/>
                </a:solidFill>
                <a:latin typeface="Canva Sans Bold"/>
                <a:ea typeface="Canva Sans Bold"/>
                <a:cs typeface="Canva Sans Bold"/>
                <a:sym typeface="Canva Sans Bold"/>
              </a:rPr>
              <a:t>Discord Server Page</a:t>
            </a:r>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31343D"/>
        </a:solidFill>
        <a:effectLst/>
      </p:bgPr>
    </p:bg>
    <p:spTree>
      <p:nvGrpSpPr>
        <p:cNvPr id="1" name=""/>
        <p:cNvGrpSpPr/>
        <p:nvPr/>
      </p:nvGrpSpPr>
      <p:grpSpPr>
        <a:xfrm>
          <a:off x="0" y="0"/>
          <a:ext cx="0" cy="0"/>
          <a:chOff x="0" y="0"/>
          <a:chExt cx="0" cy="0"/>
        </a:xfrm>
      </p:grpSpPr>
      <p:sp>
        <p:nvSpPr>
          <p:cNvPr id="2" name="Freeform 2"/>
          <p:cNvSpPr/>
          <p:nvPr/>
        </p:nvSpPr>
        <p:spPr>
          <a:xfrm>
            <a:off x="3085325" y="2345990"/>
            <a:ext cx="15403475" cy="6912310"/>
          </a:xfrm>
          <a:custGeom>
            <a:avLst/>
            <a:gdLst/>
            <a:ahLst/>
            <a:cxnLst/>
            <a:rect l="l" t="t" r="r" b="b"/>
            <a:pathLst>
              <a:path w="15403475" h="6912310">
                <a:moveTo>
                  <a:pt x="0" y="0"/>
                </a:moveTo>
                <a:lnTo>
                  <a:pt x="15403475" y="0"/>
                </a:lnTo>
                <a:lnTo>
                  <a:pt x="15403475" y="6912310"/>
                </a:lnTo>
                <a:lnTo>
                  <a:pt x="0" y="6912310"/>
                </a:lnTo>
                <a:lnTo>
                  <a:pt x="0" y="0"/>
                </a:lnTo>
                <a:close/>
              </a:path>
            </a:pathLst>
          </a:custGeom>
          <a:blipFill>
            <a:blip r:embed="rId2"/>
            <a:stretch>
              <a:fillRect/>
            </a:stretch>
          </a:blipFill>
        </p:spPr>
      </p:sp>
      <p:sp>
        <p:nvSpPr>
          <p:cNvPr id="3" name="TextBox 3"/>
          <p:cNvSpPr txBox="1"/>
          <p:nvPr/>
        </p:nvSpPr>
        <p:spPr>
          <a:xfrm>
            <a:off x="7206947" y="914400"/>
            <a:ext cx="7160231" cy="978844"/>
          </a:xfrm>
          <a:prstGeom prst="rect">
            <a:avLst/>
          </a:prstGeom>
        </p:spPr>
        <p:txBody>
          <a:bodyPr lIns="0" tIns="0" rIns="0" bIns="0" rtlCol="0" anchor="t">
            <a:spAutoFit/>
          </a:bodyPr>
          <a:lstStyle/>
          <a:p>
            <a:pPr algn="ctr">
              <a:lnSpc>
                <a:spcPts val="7981"/>
              </a:lnSpc>
            </a:pPr>
            <a:r>
              <a:rPr lang="en-US" sz="5701" b="1">
                <a:solidFill>
                  <a:srgbClr val="FFC800"/>
                </a:solidFill>
                <a:latin typeface="Canva Sans Bold"/>
                <a:ea typeface="Canva Sans Bold"/>
                <a:cs typeface="Canva Sans Bold"/>
                <a:sym typeface="Canva Sans Bold"/>
              </a:rPr>
              <a:t>Guilded Server Page</a:t>
            </a:r>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5481006"/>
            <a:ext cx="21574125" cy="4805994"/>
          </a:xfrm>
          <a:custGeom>
            <a:avLst/>
            <a:gdLst/>
            <a:ahLst/>
            <a:cxnLst/>
            <a:rect l="l" t="t" r="r" b="b"/>
            <a:pathLst>
              <a:path w="21574125" h="4805994">
                <a:moveTo>
                  <a:pt x="0" y="0"/>
                </a:moveTo>
                <a:lnTo>
                  <a:pt x="21574125" y="0"/>
                </a:lnTo>
                <a:lnTo>
                  <a:pt x="21574125" y="4805994"/>
                </a:lnTo>
                <a:lnTo>
                  <a:pt x="0" y="4805994"/>
                </a:lnTo>
                <a:lnTo>
                  <a:pt x="0" y="0"/>
                </a:lnTo>
                <a:close/>
              </a:path>
            </a:pathLst>
          </a:custGeom>
          <a:blipFill>
            <a:blip r:embed="rId2"/>
            <a:stretch>
              <a:fillRect t="-5270" b="-5270"/>
            </a:stretch>
          </a:blipFill>
        </p:spPr>
      </p:sp>
      <p:sp>
        <p:nvSpPr>
          <p:cNvPr id="3" name="TextBox 3"/>
          <p:cNvSpPr txBox="1"/>
          <p:nvPr/>
        </p:nvSpPr>
        <p:spPr>
          <a:xfrm>
            <a:off x="1423712" y="819150"/>
            <a:ext cx="7140288" cy="3742390"/>
          </a:xfrm>
          <a:prstGeom prst="rect">
            <a:avLst/>
          </a:prstGeom>
        </p:spPr>
        <p:txBody>
          <a:bodyPr lIns="0" tIns="0" rIns="0" bIns="0" rtlCol="0" anchor="t">
            <a:spAutoFit/>
          </a:bodyPr>
          <a:lstStyle/>
          <a:p>
            <a:pPr algn="ctr">
              <a:lnSpc>
                <a:spcPts val="15152"/>
              </a:lnSpc>
            </a:pPr>
            <a:r>
              <a:rPr lang="en-US" sz="10822" b="1">
                <a:solidFill>
                  <a:srgbClr val="FFC800"/>
                </a:solidFill>
                <a:latin typeface="Canva Sans Bold"/>
                <a:ea typeface="Canva Sans Bold"/>
                <a:cs typeface="Canva Sans Bold"/>
                <a:sym typeface="Canva Sans Bold"/>
              </a:rPr>
              <a:t>Footer Section</a:t>
            </a:r>
          </a:p>
        </p:txBody>
      </p:sp>
      <p:sp>
        <p:nvSpPr>
          <p:cNvPr id="4" name="TextBox 4"/>
          <p:cNvSpPr txBox="1"/>
          <p:nvPr/>
        </p:nvSpPr>
        <p:spPr>
          <a:xfrm>
            <a:off x="9639300" y="1126888"/>
            <a:ext cx="9087552" cy="4016612"/>
          </a:xfrm>
          <a:prstGeom prst="rect">
            <a:avLst/>
          </a:prstGeom>
        </p:spPr>
        <p:txBody>
          <a:bodyPr wrap="square" lIns="0" tIns="0" rIns="0" bIns="0" rtlCol="0" anchor="t">
            <a:spAutoFit/>
          </a:bodyPr>
          <a:lstStyle/>
          <a:p>
            <a:pPr algn="ctr">
              <a:lnSpc>
                <a:spcPts val="4523"/>
              </a:lnSpc>
            </a:pPr>
            <a:r>
              <a:rPr lang="en-US" sz="3600" dirty="0">
                <a:solidFill>
                  <a:schemeClr val="bg1">
                    <a:lumMod val="95000"/>
                  </a:schemeClr>
                </a:solidFill>
              </a:rPr>
              <a:t>The footer </a:t>
            </a:r>
            <a:r>
              <a:rPr lang="en-US" sz="3600" b="1" dirty="0">
                <a:solidFill>
                  <a:srgbClr val="FFEB53"/>
                </a:solidFill>
              </a:rPr>
              <a:t>provides quick navigation</a:t>
            </a:r>
            <a:r>
              <a:rPr lang="en-US" sz="3600" dirty="0">
                <a:solidFill>
                  <a:schemeClr val="bg1">
                    <a:lumMod val="95000"/>
                  </a:schemeClr>
                </a:solidFill>
              </a:rPr>
              <a:t> to key areas, including social media, server links, and important site pages. It connects players to platforms like Discord, Roblox, and YouTube while maintaining brand identity with a copyright credit to the founder and the [</a:t>
            </a:r>
            <a:r>
              <a:rPr lang="en-US" sz="3600" dirty="0" err="1">
                <a:solidFill>
                  <a:schemeClr val="bg1">
                    <a:lumMod val="95000"/>
                  </a:schemeClr>
                </a:solidFill>
              </a:rPr>
              <a:t>TeCC</a:t>
            </a:r>
            <a:r>
              <a:rPr lang="en-US" sz="3600" dirty="0">
                <a:solidFill>
                  <a:schemeClr val="bg1">
                    <a:lumMod val="95000"/>
                  </a:schemeClr>
                </a:solidFill>
              </a:rPr>
              <a:t>] </a:t>
            </a:r>
            <a:r>
              <a:rPr lang="en-US" sz="3600" dirty="0" err="1">
                <a:solidFill>
                  <a:schemeClr val="bg1">
                    <a:lumMod val="95000"/>
                  </a:schemeClr>
                </a:solidFill>
              </a:rPr>
              <a:t>Terracore</a:t>
            </a:r>
            <a:r>
              <a:rPr lang="en-US" sz="3600" dirty="0">
                <a:solidFill>
                  <a:schemeClr val="bg1">
                    <a:lumMod val="95000"/>
                  </a:schemeClr>
                </a:solidFill>
              </a:rPr>
              <a:t> Community Network.</a:t>
            </a:r>
            <a:endParaRPr lang="en-US" sz="3231" b="1" dirty="0">
              <a:solidFill>
                <a:schemeClr val="bg1">
                  <a:lumMod val="95000"/>
                </a:schemeClr>
              </a:solidFill>
              <a:latin typeface="Canva Sans Bold"/>
              <a:ea typeface="Canva Sans Bold"/>
              <a:cs typeface="Canva Sans Bold"/>
              <a:sym typeface="Canva Sans Bold"/>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D5245BB1-D227-B7BC-B3E8-B78F0E9F0D05}"/>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C9BEECB-C8C6-8266-3610-9DA55A63F836}"/>
              </a:ext>
            </a:extLst>
          </p:cNvPr>
          <p:cNvSpPr txBox="1"/>
          <p:nvPr/>
        </p:nvSpPr>
        <p:spPr>
          <a:xfrm>
            <a:off x="7638008" y="1333500"/>
            <a:ext cx="6288584" cy="1566544"/>
          </a:xfrm>
          <a:prstGeom prst="rect">
            <a:avLst/>
          </a:prstGeom>
        </p:spPr>
        <p:txBody>
          <a:bodyPr wrap="square" lIns="0" tIns="0" rIns="0" bIns="0" rtlCol="0" anchor="t">
            <a:spAutoFit/>
          </a:bodyPr>
          <a:lstStyle/>
          <a:p>
            <a:pPr algn="ctr">
              <a:lnSpc>
                <a:spcPts val="12880"/>
              </a:lnSpc>
            </a:pPr>
            <a:r>
              <a:rPr lang="en-US" sz="9200" b="1" dirty="0">
                <a:solidFill>
                  <a:srgbClr val="FFC800"/>
                </a:solidFill>
                <a:latin typeface="Canva Sans Bold"/>
                <a:ea typeface="Canva Sans Bold"/>
                <a:cs typeface="Canva Sans Bold"/>
                <a:sym typeface="Canva Sans Bold"/>
              </a:rPr>
              <a:t>Link</a:t>
            </a:r>
          </a:p>
        </p:txBody>
      </p:sp>
      <p:sp>
        <p:nvSpPr>
          <p:cNvPr id="3" name="TextBox 5">
            <a:extLst>
              <a:ext uri="{FF2B5EF4-FFF2-40B4-BE49-F238E27FC236}">
                <a16:creationId xmlns:a16="http://schemas.microsoft.com/office/drawing/2014/main" id="{C49ED045-9977-4119-A233-EA53940118F0}"/>
              </a:ext>
            </a:extLst>
          </p:cNvPr>
          <p:cNvSpPr txBox="1"/>
          <p:nvPr/>
        </p:nvSpPr>
        <p:spPr>
          <a:xfrm>
            <a:off x="5275220" y="4686300"/>
            <a:ext cx="11014160" cy="615553"/>
          </a:xfrm>
          <a:prstGeom prst="rect">
            <a:avLst/>
          </a:prstGeom>
        </p:spPr>
        <p:txBody>
          <a:bodyPr wrap="square" lIns="0" tIns="0" rIns="0" bIns="0" rtlCol="0" anchor="t">
            <a:spAutoFit/>
          </a:bodyPr>
          <a:lstStyle/>
          <a:p>
            <a:pPr algn="ctr"/>
            <a:r>
              <a:rPr lang="en-US" sz="4000" dirty="0">
                <a:solidFill>
                  <a:srgbClr val="FFFFFF"/>
                </a:solidFill>
                <a:latin typeface="Canva Sans"/>
                <a:ea typeface="Canva Sans"/>
                <a:cs typeface="Canva Sans"/>
                <a:sym typeface="Canva Sans"/>
              </a:rPr>
              <a:t>Localhost/</a:t>
            </a:r>
            <a:r>
              <a:rPr lang="en-US" sz="4000" dirty="0" err="1">
                <a:solidFill>
                  <a:srgbClr val="FFFFFF"/>
                </a:solidFill>
                <a:latin typeface="Canva Sans"/>
                <a:ea typeface="Canva Sans"/>
                <a:cs typeface="Canva Sans"/>
                <a:sym typeface="Canva Sans"/>
              </a:rPr>
              <a:t>TerracoreCommunity</a:t>
            </a:r>
            <a:r>
              <a:rPr lang="en-US" sz="4000" dirty="0">
                <a:solidFill>
                  <a:srgbClr val="FFFFFF"/>
                </a:solidFill>
                <a:latin typeface="Canva Sans"/>
                <a:ea typeface="Canva Sans"/>
                <a:cs typeface="Canva Sans"/>
                <a:sym typeface="Canva Sans"/>
              </a:rPr>
              <a:t>/index.html</a:t>
            </a:r>
          </a:p>
        </p:txBody>
      </p:sp>
      <p:sp>
        <p:nvSpPr>
          <p:cNvPr id="6" name="TextBox 2">
            <a:extLst>
              <a:ext uri="{FF2B5EF4-FFF2-40B4-BE49-F238E27FC236}">
                <a16:creationId xmlns:a16="http://schemas.microsoft.com/office/drawing/2014/main" id="{CD144A2C-4856-1043-3AB5-D0092370A071}"/>
              </a:ext>
            </a:extLst>
          </p:cNvPr>
          <p:cNvSpPr txBox="1"/>
          <p:nvPr/>
        </p:nvSpPr>
        <p:spPr>
          <a:xfrm>
            <a:off x="7638008" y="3223580"/>
            <a:ext cx="6288584" cy="1439368"/>
          </a:xfrm>
          <a:prstGeom prst="rect">
            <a:avLst/>
          </a:prstGeom>
        </p:spPr>
        <p:txBody>
          <a:bodyPr wrap="square" lIns="0" tIns="0" rIns="0" bIns="0" rtlCol="0" anchor="t">
            <a:spAutoFit/>
          </a:bodyPr>
          <a:lstStyle/>
          <a:p>
            <a:pPr algn="ctr">
              <a:lnSpc>
                <a:spcPts val="12880"/>
              </a:lnSpc>
            </a:pPr>
            <a:r>
              <a:rPr lang="en-US" sz="6000" b="1" dirty="0" err="1">
                <a:solidFill>
                  <a:srgbClr val="FFC800"/>
                </a:solidFill>
                <a:latin typeface="Canva Sans Bold"/>
                <a:ea typeface="Canva Sans Bold"/>
                <a:cs typeface="Canva Sans Bold"/>
                <a:sym typeface="Canva Sans Bold"/>
              </a:rPr>
              <a:t>Terracore.hub</a:t>
            </a:r>
            <a:r>
              <a:rPr lang="en-US" sz="6000" b="1" dirty="0">
                <a:solidFill>
                  <a:srgbClr val="FFC800"/>
                </a:solidFill>
                <a:latin typeface="Canva Sans Bold"/>
                <a:ea typeface="Canva Sans Bold"/>
                <a:cs typeface="Canva Sans Bold"/>
                <a:sym typeface="Canva Sans Bold"/>
              </a:rPr>
              <a:t>:</a:t>
            </a:r>
          </a:p>
        </p:txBody>
      </p:sp>
      <p:sp>
        <p:nvSpPr>
          <p:cNvPr id="8" name="TextBox 5">
            <a:extLst>
              <a:ext uri="{FF2B5EF4-FFF2-40B4-BE49-F238E27FC236}">
                <a16:creationId xmlns:a16="http://schemas.microsoft.com/office/drawing/2014/main" id="{16BE73F0-DE38-9E84-3793-447C2F90C67F}"/>
              </a:ext>
            </a:extLst>
          </p:cNvPr>
          <p:cNvSpPr txBox="1"/>
          <p:nvPr/>
        </p:nvSpPr>
        <p:spPr>
          <a:xfrm>
            <a:off x="5275220" y="6667500"/>
            <a:ext cx="11014160" cy="615553"/>
          </a:xfrm>
          <a:prstGeom prst="rect">
            <a:avLst/>
          </a:prstGeom>
        </p:spPr>
        <p:txBody>
          <a:bodyPr wrap="square" lIns="0" tIns="0" rIns="0" bIns="0" rtlCol="0" anchor="t">
            <a:spAutoFit/>
          </a:bodyPr>
          <a:lstStyle/>
          <a:p>
            <a:pPr algn="ctr"/>
            <a:r>
              <a:rPr lang="en-US" sz="2000" dirty="0">
                <a:solidFill>
                  <a:srgbClr val="00B0F0"/>
                </a:solidFill>
                <a:latin typeface="Canva Sans"/>
                <a:ea typeface="Canva Sans"/>
                <a:cs typeface="Canva Sans"/>
                <a:sym typeface="Canva Sans"/>
              </a:rPr>
              <a:t>Make sure the Apache and MySQL are started (XAMPP run as administrator) before using this link and make sure the website folder and file exist in </a:t>
            </a:r>
            <a:r>
              <a:rPr lang="en-US" sz="2000" dirty="0" err="1">
                <a:solidFill>
                  <a:srgbClr val="00B0F0"/>
                </a:solidFill>
                <a:latin typeface="Canva Sans"/>
                <a:ea typeface="Canva Sans"/>
                <a:cs typeface="Canva Sans"/>
                <a:sym typeface="Canva Sans"/>
              </a:rPr>
              <a:t>xampp</a:t>
            </a:r>
            <a:r>
              <a:rPr lang="en-US" sz="2000" dirty="0">
                <a:solidFill>
                  <a:srgbClr val="00B0F0"/>
                </a:solidFill>
                <a:latin typeface="Canva Sans"/>
                <a:ea typeface="Canva Sans"/>
                <a:cs typeface="Canva Sans"/>
                <a:sym typeface="Canva Sans"/>
              </a:rPr>
              <a:t> &gt; </a:t>
            </a:r>
            <a:r>
              <a:rPr lang="en-US" sz="2000" dirty="0" err="1">
                <a:solidFill>
                  <a:srgbClr val="00B0F0"/>
                </a:solidFill>
                <a:latin typeface="Canva Sans"/>
                <a:ea typeface="Canva Sans"/>
                <a:cs typeface="Canva Sans"/>
                <a:sym typeface="Canva Sans"/>
              </a:rPr>
              <a:t>htdocs</a:t>
            </a:r>
            <a:endParaRPr lang="en-US" sz="2000" dirty="0">
              <a:solidFill>
                <a:srgbClr val="00B0F0"/>
              </a:solidFill>
              <a:latin typeface="Canva Sans"/>
              <a:ea typeface="Canva Sans"/>
              <a:cs typeface="Canva Sans"/>
              <a:sym typeface="Canva Sans"/>
            </a:endParaRPr>
          </a:p>
        </p:txBody>
      </p:sp>
    </p:spTree>
    <p:extLst>
      <p:ext uri="{BB962C8B-B14F-4D97-AF65-F5344CB8AC3E}">
        <p14:creationId xmlns:p14="http://schemas.microsoft.com/office/powerpoint/2010/main" val="3959166749"/>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5481006"/>
            <a:ext cx="21574125" cy="4805994"/>
          </a:xfrm>
          <a:custGeom>
            <a:avLst/>
            <a:gdLst/>
            <a:ahLst/>
            <a:cxnLst/>
            <a:rect l="l" t="t" r="r" b="b"/>
            <a:pathLst>
              <a:path w="21574125" h="4805994">
                <a:moveTo>
                  <a:pt x="0" y="0"/>
                </a:moveTo>
                <a:lnTo>
                  <a:pt x="21574125" y="0"/>
                </a:lnTo>
                <a:lnTo>
                  <a:pt x="21574125" y="4805994"/>
                </a:lnTo>
                <a:lnTo>
                  <a:pt x="0" y="4805994"/>
                </a:lnTo>
                <a:lnTo>
                  <a:pt x="0" y="0"/>
                </a:lnTo>
                <a:close/>
              </a:path>
            </a:pathLst>
          </a:custGeom>
          <a:blipFill>
            <a:blip r:embed="rId2"/>
            <a:stretch>
              <a:fillRect t="-5270" b="-5270"/>
            </a:stretch>
          </a:blipFill>
        </p:spPr>
      </p:sp>
      <p:grpSp>
        <p:nvGrpSpPr>
          <p:cNvPr id="3" name="Group 3"/>
          <p:cNvGrpSpPr/>
          <p:nvPr/>
        </p:nvGrpSpPr>
        <p:grpSpPr>
          <a:xfrm>
            <a:off x="0" y="5481006"/>
            <a:ext cx="7222051" cy="3718181"/>
            <a:chOff x="0" y="0"/>
            <a:chExt cx="1902104" cy="979274"/>
          </a:xfrm>
        </p:grpSpPr>
        <p:sp>
          <p:nvSpPr>
            <p:cNvPr id="4" name="Freeform 4"/>
            <p:cNvSpPr/>
            <p:nvPr/>
          </p:nvSpPr>
          <p:spPr>
            <a:xfrm>
              <a:off x="0" y="0"/>
              <a:ext cx="1902104" cy="979274"/>
            </a:xfrm>
            <a:custGeom>
              <a:avLst/>
              <a:gdLst/>
              <a:ahLst/>
              <a:cxnLst/>
              <a:rect l="l" t="t" r="r" b="b"/>
              <a:pathLst>
                <a:path w="1902104" h="979274">
                  <a:moveTo>
                    <a:pt x="0" y="0"/>
                  </a:moveTo>
                  <a:lnTo>
                    <a:pt x="1902104" y="0"/>
                  </a:lnTo>
                  <a:lnTo>
                    <a:pt x="1902104" y="979274"/>
                  </a:lnTo>
                  <a:lnTo>
                    <a:pt x="0" y="979274"/>
                  </a:lnTo>
                  <a:close/>
                </a:path>
              </a:pathLst>
            </a:custGeom>
            <a:solidFill>
              <a:srgbClr val="FFDE59">
                <a:alpha val="18824"/>
              </a:srgbClr>
            </a:solidFill>
          </p:spPr>
        </p:sp>
        <p:sp>
          <p:nvSpPr>
            <p:cNvPr id="5" name="TextBox 5"/>
            <p:cNvSpPr txBox="1"/>
            <p:nvPr/>
          </p:nvSpPr>
          <p:spPr>
            <a:xfrm>
              <a:off x="0" y="-38100"/>
              <a:ext cx="1902104" cy="1017374"/>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463934" y="1582517"/>
            <a:ext cx="5213729" cy="2282444"/>
          </a:xfrm>
          <a:prstGeom prst="rect">
            <a:avLst/>
          </a:prstGeom>
        </p:spPr>
        <p:txBody>
          <a:bodyPr lIns="0" tIns="0" rIns="0" bIns="0" rtlCol="0" anchor="t">
            <a:spAutoFit/>
          </a:bodyPr>
          <a:lstStyle/>
          <a:p>
            <a:pPr algn="ctr">
              <a:lnSpc>
                <a:spcPts val="9258"/>
              </a:lnSpc>
            </a:pPr>
            <a:r>
              <a:rPr lang="en-US" sz="6612" b="1">
                <a:solidFill>
                  <a:srgbClr val="FFC800"/>
                </a:solidFill>
                <a:latin typeface="Canva Sans Bold"/>
                <a:ea typeface="Canva Sans Bold"/>
                <a:cs typeface="Canva Sans Bold"/>
                <a:sym typeface="Canva Sans Bold"/>
              </a:rPr>
              <a:t>Social Media</a:t>
            </a:r>
          </a:p>
          <a:p>
            <a:pPr algn="ctr">
              <a:lnSpc>
                <a:spcPts val="9258"/>
              </a:lnSpc>
            </a:pPr>
            <a:r>
              <a:rPr lang="en-US" sz="6612" b="1">
                <a:solidFill>
                  <a:srgbClr val="FFC800"/>
                </a:solidFill>
                <a:latin typeface="Canva Sans Bold"/>
                <a:ea typeface="Canva Sans Bold"/>
                <a:cs typeface="Canva Sans Bold"/>
                <a:sym typeface="Canva Sans Bold"/>
              </a:rPr>
              <a:t>Part</a:t>
            </a:r>
          </a:p>
        </p:txBody>
      </p:sp>
      <p:sp>
        <p:nvSpPr>
          <p:cNvPr id="7" name="TextBox 7"/>
          <p:cNvSpPr txBox="1"/>
          <p:nvPr/>
        </p:nvSpPr>
        <p:spPr>
          <a:xfrm>
            <a:off x="12229950" y="716000"/>
            <a:ext cx="1981350" cy="558726"/>
          </a:xfrm>
          <a:prstGeom prst="rect">
            <a:avLst/>
          </a:prstGeom>
        </p:spPr>
        <p:txBody>
          <a:bodyPr wrap="square" lIns="0" tIns="0" rIns="0" bIns="0" rtlCol="0" anchor="t">
            <a:spAutoFit/>
          </a:bodyPr>
          <a:lstStyle/>
          <a:p>
            <a:pPr algn="ctr">
              <a:lnSpc>
                <a:spcPts val="4523"/>
              </a:lnSpc>
            </a:pPr>
            <a:r>
              <a:rPr lang="en-US" sz="3231" b="1" dirty="0">
                <a:solidFill>
                  <a:srgbClr val="FFC800"/>
                </a:solidFill>
                <a:latin typeface="Canva Sans Bold"/>
                <a:ea typeface="Canva Sans Bold"/>
                <a:cs typeface="Canva Sans Bold"/>
                <a:sym typeface="Canva Sans Bold"/>
              </a:rPr>
              <a:t>Included:</a:t>
            </a:r>
          </a:p>
        </p:txBody>
      </p:sp>
      <p:sp>
        <p:nvSpPr>
          <p:cNvPr id="8" name="TextBox 8"/>
          <p:cNvSpPr txBox="1"/>
          <p:nvPr/>
        </p:nvSpPr>
        <p:spPr>
          <a:xfrm>
            <a:off x="8581765" y="1649192"/>
            <a:ext cx="9183213" cy="2269724"/>
          </a:xfrm>
          <a:prstGeom prst="rect">
            <a:avLst/>
          </a:prstGeom>
        </p:spPr>
        <p:txBody>
          <a:bodyPr lIns="0" tIns="0" rIns="0" bIns="0" rtlCol="0" anchor="t">
            <a:spAutoFit/>
          </a:bodyPr>
          <a:lstStyle/>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Instagram: </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Developer’s Instagram account</a:t>
            </a:r>
          </a:p>
          <a:p>
            <a:pPr marL="688981" lvl="1" indent="-344491" algn="l">
              <a:lnSpc>
                <a:spcPts val="4467"/>
              </a:lnSpc>
              <a:buFont typeface="Arial"/>
              <a:buChar char="•"/>
            </a:pPr>
            <a:r>
              <a:rPr lang="en-US" sz="3191" b="1" dirty="0" err="1">
                <a:solidFill>
                  <a:srgbClr val="FFC800"/>
                </a:solidFill>
                <a:latin typeface="Canva Sans Bold"/>
                <a:ea typeface="Canva Sans Bold"/>
                <a:cs typeface="Canva Sans Bold"/>
                <a:sym typeface="Canva Sans Bold"/>
              </a:rPr>
              <a:t>Tiktok</a:t>
            </a:r>
            <a:r>
              <a:rPr lang="en-US" sz="3191" b="1" dirty="0">
                <a:solidFill>
                  <a:srgbClr val="FFC800"/>
                </a:solidFill>
                <a:latin typeface="Canva Sans Bold"/>
                <a:ea typeface="Canva Sans Bold"/>
                <a:cs typeface="Canva Sans Bold"/>
                <a:sym typeface="Canva Sans Bold"/>
              </a:rPr>
              <a:t>: </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Developer’s </a:t>
            </a:r>
            <a:r>
              <a:rPr lang="en-US" sz="3191" u="sng" dirty="0" err="1">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Tiktok</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 account</a:t>
            </a:r>
          </a:p>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Facebook: </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Developer’s Facebook account</a:t>
            </a:r>
          </a:p>
          <a:p>
            <a:pPr marL="688981" lvl="1" indent="-344491" algn="l">
              <a:lnSpc>
                <a:spcPts val="4467"/>
              </a:lnSpc>
              <a:buFont typeface="Arial"/>
              <a:buChar char="•"/>
            </a:pPr>
            <a:r>
              <a:rPr lang="en-US" sz="3191" b="1" dirty="0" err="1">
                <a:solidFill>
                  <a:srgbClr val="FFC800"/>
                </a:solidFill>
                <a:latin typeface="Canva Sans Bold"/>
                <a:ea typeface="Canva Sans Bold"/>
                <a:cs typeface="Canva Sans Bold"/>
                <a:sym typeface="Canva Sans Bold"/>
              </a:rPr>
              <a:t>Youtube</a:t>
            </a:r>
            <a:r>
              <a:rPr lang="en-US" sz="3191" b="1" dirty="0">
                <a:solidFill>
                  <a:srgbClr val="FFC800"/>
                </a:solidFill>
                <a:latin typeface="Canva Sans Bold"/>
                <a:ea typeface="Canva Sans Bold"/>
                <a:cs typeface="Canva Sans Bold"/>
                <a:sym typeface="Canva Sans Bold"/>
              </a:rPr>
              <a:t>: </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Developer’s </a:t>
            </a:r>
            <a:r>
              <a:rPr lang="en-US" sz="3191" u="sng" dirty="0" err="1">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Youtube</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 account</a:t>
            </a:r>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450361" y="6522743"/>
            <a:ext cx="9758362" cy="2479753"/>
          </a:xfrm>
          <a:custGeom>
            <a:avLst/>
            <a:gdLst/>
            <a:ahLst/>
            <a:cxnLst/>
            <a:rect l="l" t="t" r="r" b="b"/>
            <a:pathLst>
              <a:path w="9758362" h="2479753">
                <a:moveTo>
                  <a:pt x="0" y="0"/>
                </a:moveTo>
                <a:lnTo>
                  <a:pt x="9758363" y="0"/>
                </a:lnTo>
                <a:lnTo>
                  <a:pt x="9758363" y="2479753"/>
                </a:lnTo>
                <a:lnTo>
                  <a:pt x="0" y="2479753"/>
                </a:lnTo>
                <a:lnTo>
                  <a:pt x="0" y="0"/>
                </a:lnTo>
                <a:close/>
              </a:path>
            </a:pathLst>
          </a:custGeom>
          <a:blipFill>
            <a:blip r:embed="rId2"/>
            <a:stretch>
              <a:fillRect t="-2515" r="-39961" b="-5865"/>
            </a:stretch>
          </a:blipFill>
        </p:spPr>
      </p:sp>
      <p:sp>
        <p:nvSpPr>
          <p:cNvPr id="3" name="Freeform 3"/>
          <p:cNvSpPr/>
          <p:nvPr/>
        </p:nvSpPr>
        <p:spPr>
          <a:xfrm>
            <a:off x="1215636" y="6266939"/>
            <a:ext cx="8239282" cy="2991361"/>
          </a:xfrm>
          <a:custGeom>
            <a:avLst/>
            <a:gdLst/>
            <a:ahLst/>
            <a:cxnLst/>
            <a:rect l="l" t="t" r="r" b="b"/>
            <a:pathLst>
              <a:path w="8239282" h="2991361">
                <a:moveTo>
                  <a:pt x="0" y="0"/>
                </a:moveTo>
                <a:lnTo>
                  <a:pt x="8239282" y="0"/>
                </a:lnTo>
                <a:lnTo>
                  <a:pt x="8239282" y="2991361"/>
                </a:lnTo>
                <a:lnTo>
                  <a:pt x="0" y="2991361"/>
                </a:lnTo>
                <a:lnTo>
                  <a:pt x="0" y="0"/>
                </a:lnTo>
                <a:close/>
              </a:path>
            </a:pathLst>
          </a:custGeom>
          <a:blipFill>
            <a:blip r:embed="rId3"/>
            <a:stretch>
              <a:fillRect l="-4761" r="-41929"/>
            </a:stretch>
          </a:blipFill>
        </p:spPr>
      </p:sp>
      <p:sp>
        <p:nvSpPr>
          <p:cNvPr id="4" name="Freeform 4"/>
          <p:cNvSpPr/>
          <p:nvPr/>
        </p:nvSpPr>
        <p:spPr>
          <a:xfrm rot="-6000">
            <a:off x="1031987" y="1285843"/>
            <a:ext cx="9567563" cy="3775028"/>
          </a:xfrm>
          <a:custGeom>
            <a:avLst/>
            <a:gdLst/>
            <a:ahLst/>
            <a:cxnLst/>
            <a:rect l="l" t="t" r="r" b="b"/>
            <a:pathLst>
              <a:path w="9567563" h="3775028">
                <a:moveTo>
                  <a:pt x="0" y="0"/>
                </a:moveTo>
                <a:lnTo>
                  <a:pt x="9567563" y="0"/>
                </a:lnTo>
                <a:lnTo>
                  <a:pt x="9567563" y="3775028"/>
                </a:lnTo>
                <a:lnTo>
                  <a:pt x="0" y="3775028"/>
                </a:lnTo>
                <a:lnTo>
                  <a:pt x="0" y="0"/>
                </a:lnTo>
                <a:close/>
              </a:path>
            </a:pathLst>
          </a:custGeom>
          <a:blipFill>
            <a:blip r:embed="rId4"/>
            <a:stretch>
              <a:fillRect l="-19500" r="-23133" b="-11160"/>
            </a:stretch>
          </a:blipFill>
        </p:spPr>
      </p:sp>
      <p:sp>
        <p:nvSpPr>
          <p:cNvPr id="5" name="Freeform 5"/>
          <p:cNvSpPr/>
          <p:nvPr/>
        </p:nvSpPr>
        <p:spPr>
          <a:xfrm>
            <a:off x="11757679" y="1277496"/>
            <a:ext cx="8239282" cy="3683100"/>
          </a:xfrm>
          <a:custGeom>
            <a:avLst/>
            <a:gdLst/>
            <a:ahLst/>
            <a:cxnLst/>
            <a:rect l="l" t="t" r="r" b="b"/>
            <a:pathLst>
              <a:path w="8239282" h="3683100">
                <a:moveTo>
                  <a:pt x="0" y="0"/>
                </a:moveTo>
                <a:lnTo>
                  <a:pt x="8239282" y="0"/>
                </a:lnTo>
                <a:lnTo>
                  <a:pt x="8239282" y="3683101"/>
                </a:lnTo>
                <a:lnTo>
                  <a:pt x="0" y="3683101"/>
                </a:lnTo>
                <a:lnTo>
                  <a:pt x="0" y="0"/>
                </a:lnTo>
                <a:close/>
              </a:path>
            </a:pathLst>
          </a:custGeom>
          <a:blipFill>
            <a:blip r:embed="rId5"/>
            <a:stretch>
              <a:fillRect t="-2680" r="-4084" b="-2680"/>
            </a:stretch>
          </a:blipFill>
        </p:spPr>
      </p:sp>
      <p:sp>
        <p:nvSpPr>
          <p:cNvPr id="6" name="TextBox 6"/>
          <p:cNvSpPr txBox="1"/>
          <p:nvPr/>
        </p:nvSpPr>
        <p:spPr>
          <a:xfrm>
            <a:off x="3500582" y="337808"/>
            <a:ext cx="3942804" cy="939689"/>
          </a:xfrm>
          <a:prstGeom prst="rect">
            <a:avLst/>
          </a:prstGeom>
        </p:spPr>
        <p:txBody>
          <a:bodyPr wrap="square" lIns="0" tIns="0" rIns="0" bIns="0" rtlCol="0" anchor="t">
            <a:spAutoFit/>
          </a:bodyPr>
          <a:lstStyle/>
          <a:p>
            <a:pPr algn="ctr">
              <a:lnSpc>
                <a:spcPts val="7796"/>
              </a:lnSpc>
            </a:pPr>
            <a:r>
              <a:rPr lang="en-US" sz="5568" b="1" dirty="0">
                <a:solidFill>
                  <a:srgbClr val="000000"/>
                </a:solidFill>
                <a:latin typeface="Canva Sans Bold"/>
                <a:ea typeface="Canva Sans Bold"/>
                <a:cs typeface="Canva Sans Bold"/>
                <a:sym typeface="Canva Sans Bold"/>
              </a:rPr>
              <a:t>Instagram:</a:t>
            </a:r>
          </a:p>
        </p:txBody>
      </p:sp>
      <p:sp>
        <p:nvSpPr>
          <p:cNvPr id="7" name="TextBox 7"/>
          <p:cNvSpPr txBox="1"/>
          <p:nvPr/>
        </p:nvSpPr>
        <p:spPr>
          <a:xfrm>
            <a:off x="14121215" y="337808"/>
            <a:ext cx="3671485" cy="939689"/>
          </a:xfrm>
          <a:prstGeom prst="rect">
            <a:avLst/>
          </a:prstGeom>
        </p:spPr>
        <p:txBody>
          <a:bodyPr wrap="square" lIns="0" tIns="0" rIns="0" bIns="0" rtlCol="0" anchor="t">
            <a:spAutoFit/>
          </a:bodyPr>
          <a:lstStyle/>
          <a:p>
            <a:pPr algn="ctr">
              <a:lnSpc>
                <a:spcPts val="7796"/>
              </a:lnSpc>
            </a:pPr>
            <a:r>
              <a:rPr lang="en-US" sz="5568" b="1" dirty="0">
                <a:solidFill>
                  <a:srgbClr val="000000"/>
                </a:solidFill>
                <a:latin typeface="Canva Sans Bold"/>
                <a:ea typeface="Canva Sans Bold"/>
                <a:cs typeface="Canva Sans Bold"/>
                <a:sym typeface="Canva Sans Bold"/>
              </a:rPr>
              <a:t>Facebook:</a:t>
            </a:r>
          </a:p>
        </p:txBody>
      </p:sp>
      <p:sp>
        <p:nvSpPr>
          <p:cNvPr id="8" name="TextBox 8"/>
          <p:cNvSpPr txBox="1"/>
          <p:nvPr/>
        </p:nvSpPr>
        <p:spPr>
          <a:xfrm>
            <a:off x="4180863" y="5278511"/>
            <a:ext cx="2486637" cy="939689"/>
          </a:xfrm>
          <a:prstGeom prst="rect">
            <a:avLst/>
          </a:prstGeom>
        </p:spPr>
        <p:txBody>
          <a:bodyPr wrap="square" lIns="0" tIns="0" rIns="0" bIns="0" rtlCol="0" anchor="t">
            <a:spAutoFit/>
          </a:bodyPr>
          <a:lstStyle/>
          <a:p>
            <a:pPr algn="ctr">
              <a:lnSpc>
                <a:spcPts val="7796"/>
              </a:lnSpc>
            </a:pPr>
            <a:r>
              <a:rPr lang="en-US" sz="5568" b="1" dirty="0" err="1">
                <a:solidFill>
                  <a:srgbClr val="000000"/>
                </a:solidFill>
                <a:latin typeface="Canva Sans Bold"/>
                <a:ea typeface="Canva Sans Bold"/>
                <a:cs typeface="Canva Sans Bold"/>
                <a:sym typeface="Canva Sans Bold"/>
              </a:rPr>
              <a:t>Tiktok</a:t>
            </a:r>
            <a:r>
              <a:rPr lang="en-US" sz="5568" b="1" dirty="0">
                <a:solidFill>
                  <a:srgbClr val="000000"/>
                </a:solidFill>
                <a:latin typeface="Canva Sans Bold"/>
                <a:ea typeface="Canva Sans Bold"/>
                <a:cs typeface="Canva Sans Bold"/>
                <a:sym typeface="Canva Sans Bold"/>
              </a:rPr>
              <a:t>:</a:t>
            </a:r>
          </a:p>
        </p:txBody>
      </p:sp>
      <p:sp>
        <p:nvSpPr>
          <p:cNvPr id="9" name="TextBox 9"/>
          <p:cNvSpPr txBox="1"/>
          <p:nvPr/>
        </p:nvSpPr>
        <p:spPr>
          <a:xfrm>
            <a:off x="14332517" y="5278511"/>
            <a:ext cx="3231583" cy="939689"/>
          </a:xfrm>
          <a:prstGeom prst="rect">
            <a:avLst/>
          </a:prstGeom>
        </p:spPr>
        <p:txBody>
          <a:bodyPr wrap="square" lIns="0" tIns="0" rIns="0" bIns="0" rtlCol="0" anchor="t">
            <a:spAutoFit/>
          </a:bodyPr>
          <a:lstStyle/>
          <a:p>
            <a:pPr algn="ctr">
              <a:lnSpc>
                <a:spcPts val="7796"/>
              </a:lnSpc>
            </a:pPr>
            <a:r>
              <a:rPr lang="en-US" sz="5568" b="1" dirty="0" err="1">
                <a:solidFill>
                  <a:srgbClr val="000000"/>
                </a:solidFill>
                <a:latin typeface="Canva Sans Bold"/>
                <a:ea typeface="Canva Sans Bold"/>
                <a:cs typeface="Canva Sans Bold"/>
                <a:sym typeface="Canva Sans Bold"/>
              </a:rPr>
              <a:t>Youtube</a:t>
            </a:r>
            <a:r>
              <a:rPr lang="en-US" sz="5568" b="1" dirty="0">
                <a:solidFill>
                  <a:srgbClr val="000000"/>
                </a:solidFill>
                <a:latin typeface="Canva Sans Bold"/>
                <a:ea typeface="Canva Sans Bold"/>
                <a:cs typeface="Canva Sans Bold"/>
                <a:sym typeface="Canva Sans Bold"/>
              </a:rPr>
              <a:t>:</a:t>
            </a:r>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5481006"/>
            <a:ext cx="21574125" cy="4805994"/>
          </a:xfrm>
          <a:custGeom>
            <a:avLst/>
            <a:gdLst/>
            <a:ahLst/>
            <a:cxnLst/>
            <a:rect l="l" t="t" r="r" b="b"/>
            <a:pathLst>
              <a:path w="21574125" h="4805994">
                <a:moveTo>
                  <a:pt x="0" y="0"/>
                </a:moveTo>
                <a:lnTo>
                  <a:pt x="21574125" y="0"/>
                </a:lnTo>
                <a:lnTo>
                  <a:pt x="21574125" y="4805994"/>
                </a:lnTo>
                <a:lnTo>
                  <a:pt x="0" y="4805994"/>
                </a:lnTo>
                <a:lnTo>
                  <a:pt x="0" y="0"/>
                </a:lnTo>
                <a:close/>
              </a:path>
            </a:pathLst>
          </a:custGeom>
          <a:blipFill>
            <a:blip r:embed="rId2"/>
            <a:stretch>
              <a:fillRect t="-5270" b="-5270"/>
            </a:stretch>
          </a:blipFill>
        </p:spPr>
      </p:sp>
      <p:grpSp>
        <p:nvGrpSpPr>
          <p:cNvPr id="3" name="Group 3"/>
          <p:cNvGrpSpPr/>
          <p:nvPr/>
        </p:nvGrpSpPr>
        <p:grpSpPr>
          <a:xfrm>
            <a:off x="7344485" y="5481006"/>
            <a:ext cx="7222051" cy="3718181"/>
            <a:chOff x="0" y="0"/>
            <a:chExt cx="1902104" cy="979274"/>
          </a:xfrm>
        </p:grpSpPr>
        <p:sp>
          <p:nvSpPr>
            <p:cNvPr id="4" name="Freeform 4"/>
            <p:cNvSpPr/>
            <p:nvPr/>
          </p:nvSpPr>
          <p:spPr>
            <a:xfrm>
              <a:off x="0" y="0"/>
              <a:ext cx="1902104" cy="979274"/>
            </a:xfrm>
            <a:custGeom>
              <a:avLst/>
              <a:gdLst/>
              <a:ahLst/>
              <a:cxnLst/>
              <a:rect l="l" t="t" r="r" b="b"/>
              <a:pathLst>
                <a:path w="1902104" h="979274">
                  <a:moveTo>
                    <a:pt x="0" y="0"/>
                  </a:moveTo>
                  <a:lnTo>
                    <a:pt x="1902104" y="0"/>
                  </a:lnTo>
                  <a:lnTo>
                    <a:pt x="1902104" y="979274"/>
                  </a:lnTo>
                  <a:lnTo>
                    <a:pt x="0" y="979274"/>
                  </a:lnTo>
                  <a:close/>
                </a:path>
              </a:pathLst>
            </a:custGeom>
            <a:solidFill>
              <a:srgbClr val="FFDE59">
                <a:alpha val="18824"/>
              </a:srgbClr>
            </a:solidFill>
          </p:spPr>
        </p:sp>
        <p:sp>
          <p:nvSpPr>
            <p:cNvPr id="5" name="TextBox 5"/>
            <p:cNvSpPr txBox="1"/>
            <p:nvPr/>
          </p:nvSpPr>
          <p:spPr>
            <a:xfrm>
              <a:off x="0" y="-38100"/>
              <a:ext cx="1902104" cy="1017374"/>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248680" y="1084225"/>
            <a:ext cx="6095805" cy="3554569"/>
          </a:xfrm>
          <a:prstGeom prst="rect">
            <a:avLst/>
          </a:prstGeom>
        </p:spPr>
        <p:txBody>
          <a:bodyPr lIns="0" tIns="0" rIns="0" bIns="0" rtlCol="0" anchor="t">
            <a:spAutoFit/>
          </a:bodyPr>
          <a:lstStyle/>
          <a:p>
            <a:pPr algn="ctr">
              <a:lnSpc>
                <a:spcPts val="14428"/>
              </a:lnSpc>
            </a:pPr>
            <a:r>
              <a:rPr lang="en-US" sz="10305" b="1">
                <a:solidFill>
                  <a:srgbClr val="FFC800"/>
                </a:solidFill>
                <a:latin typeface="Canva Sans Bold"/>
                <a:ea typeface="Canva Sans Bold"/>
                <a:cs typeface="Canva Sans Bold"/>
                <a:sym typeface="Canva Sans Bold"/>
              </a:rPr>
              <a:t>Server</a:t>
            </a:r>
          </a:p>
          <a:p>
            <a:pPr algn="ctr">
              <a:lnSpc>
                <a:spcPts val="14428"/>
              </a:lnSpc>
            </a:pPr>
            <a:r>
              <a:rPr lang="en-US" sz="10305" b="1">
                <a:solidFill>
                  <a:srgbClr val="FFC800"/>
                </a:solidFill>
                <a:latin typeface="Canva Sans Bold"/>
                <a:ea typeface="Canva Sans Bold"/>
                <a:cs typeface="Canva Sans Bold"/>
                <a:sym typeface="Canva Sans Bold"/>
              </a:rPr>
              <a:t>Part</a:t>
            </a:r>
          </a:p>
        </p:txBody>
      </p:sp>
      <p:sp>
        <p:nvSpPr>
          <p:cNvPr id="7" name="TextBox 7"/>
          <p:cNvSpPr txBox="1"/>
          <p:nvPr/>
        </p:nvSpPr>
        <p:spPr>
          <a:xfrm>
            <a:off x="12229950" y="716000"/>
            <a:ext cx="1990167" cy="558726"/>
          </a:xfrm>
          <a:prstGeom prst="rect">
            <a:avLst/>
          </a:prstGeom>
        </p:spPr>
        <p:txBody>
          <a:bodyPr wrap="square" lIns="0" tIns="0" rIns="0" bIns="0" rtlCol="0" anchor="t">
            <a:spAutoFit/>
          </a:bodyPr>
          <a:lstStyle/>
          <a:p>
            <a:pPr algn="ctr">
              <a:lnSpc>
                <a:spcPts val="4523"/>
              </a:lnSpc>
            </a:pPr>
            <a:r>
              <a:rPr lang="en-US" sz="3231" b="1">
                <a:solidFill>
                  <a:srgbClr val="FFC800"/>
                </a:solidFill>
                <a:latin typeface="Canva Sans Bold"/>
                <a:ea typeface="Canva Sans Bold"/>
                <a:cs typeface="Canva Sans Bold"/>
                <a:sym typeface="Canva Sans Bold"/>
              </a:rPr>
              <a:t>Included:</a:t>
            </a:r>
          </a:p>
        </p:txBody>
      </p:sp>
      <p:sp>
        <p:nvSpPr>
          <p:cNvPr id="8" name="TextBox 8"/>
          <p:cNvSpPr txBox="1"/>
          <p:nvPr/>
        </p:nvSpPr>
        <p:spPr>
          <a:xfrm>
            <a:off x="7635456" y="1613182"/>
            <a:ext cx="6924935" cy="2846805"/>
          </a:xfrm>
          <a:prstGeom prst="rect">
            <a:avLst/>
          </a:prstGeom>
        </p:spPr>
        <p:txBody>
          <a:bodyPr wrap="square" lIns="0" tIns="0" rIns="0" bIns="0" rtlCol="0" anchor="t">
            <a:spAutoFit/>
          </a:bodyPr>
          <a:lstStyle/>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Roblox Avatar: </a:t>
            </a:r>
            <a:r>
              <a:rPr lang="en-US" sz="2500"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Developer Roblox Avatar</a:t>
            </a:r>
          </a:p>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Roblox Community: </a:t>
            </a:r>
            <a:r>
              <a:rPr lang="en-US" sz="2500" u="sng" dirty="0">
                <a:solidFill>
                  <a:schemeClr val="tx2">
                    <a:lumMod val="60000"/>
                    <a:lumOff val="40000"/>
                  </a:schemeClr>
                </a:solidFill>
                <a:latin typeface="Canva Sans"/>
                <a:ea typeface="Canva Sans"/>
                <a:cs typeface="Canva Sans"/>
                <a:sym typeface="Canva Sans"/>
                <a:hlinkClick r:id="rId4" action="ppaction://hlinksldjump">
                  <a:extLst>
                    <a:ext uri="{A12FA001-AC4F-418D-AE19-62706E023703}">
                      <ahyp:hlinkClr xmlns:ahyp="http://schemas.microsoft.com/office/drawing/2018/hyperlinkcolor" val="tx"/>
                    </a:ext>
                  </a:extLst>
                </a:hlinkClick>
              </a:rPr>
              <a:t>Page 34</a:t>
            </a:r>
          </a:p>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Discord: </a:t>
            </a:r>
            <a:r>
              <a:rPr lang="en-US" sz="2500" u="sng" dirty="0">
                <a:solidFill>
                  <a:schemeClr val="tx2">
                    <a:lumMod val="60000"/>
                    <a:lumOff val="40000"/>
                  </a:schemeClr>
                </a:solidFill>
                <a:latin typeface="Canva Sans"/>
                <a:ea typeface="Canva Sans"/>
                <a:cs typeface="Canva Sans"/>
                <a:sym typeface="Canva Sans"/>
                <a:hlinkClick r:id="rId5" action="ppaction://hlinksldjump">
                  <a:extLst>
                    <a:ext uri="{A12FA001-AC4F-418D-AE19-62706E023703}">
                      <ahyp:hlinkClr xmlns:ahyp="http://schemas.microsoft.com/office/drawing/2018/hyperlinkcolor" val="tx"/>
                    </a:ext>
                  </a:extLst>
                </a:hlinkClick>
              </a:rPr>
              <a:t>Page 35</a:t>
            </a:r>
          </a:p>
          <a:p>
            <a:pPr marL="688981" lvl="1" indent="-344491" algn="l">
              <a:lnSpc>
                <a:spcPts val="4467"/>
              </a:lnSpc>
              <a:buFont typeface="Arial"/>
              <a:buChar char="•"/>
            </a:pPr>
            <a:r>
              <a:rPr lang="en-US" sz="2500" b="1" dirty="0" err="1">
                <a:solidFill>
                  <a:srgbClr val="FFC800"/>
                </a:solidFill>
                <a:latin typeface="Canva Sans Bold"/>
                <a:ea typeface="Canva Sans Bold"/>
                <a:cs typeface="Canva Sans Bold"/>
                <a:sym typeface="Canva Sans Bold"/>
              </a:rPr>
              <a:t>Guilded</a:t>
            </a:r>
            <a:r>
              <a:rPr lang="en-US" sz="2500" b="1" dirty="0">
                <a:solidFill>
                  <a:srgbClr val="FFC800"/>
                </a:solidFill>
                <a:latin typeface="Canva Sans Bold"/>
                <a:ea typeface="Canva Sans Bold"/>
                <a:cs typeface="Canva Sans Bold"/>
                <a:sym typeface="Canva Sans Bold"/>
              </a:rPr>
              <a:t>: </a:t>
            </a:r>
            <a:r>
              <a:rPr lang="en-US" sz="2500" u="sng" dirty="0">
                <a:solidFill>
                  <a:srgbClr val="0070C0"/>
                </a:solidFill>
                <a:latin typeface="Canva Sans"/>
                <a:ea typeface="Canva Sans"/>
                <a:cs typeface="Canva Sans"/>
                <a:sym typeface="Canva Sans"/>
                <a:hlinkClick r:id="rId6" action="ppaction://hlinksldjump">
                  <a:extLst>
                    <a:ext uri="{A12FA001-AC4F-418D-AE19-62706E023703}">
                      <ahyp:hlinkClr xmlns:ahyp="http://schemas.microsoft.com/office/drawing/2018/hyperlinkcolor" val="tx"/>
                    </a:ext>
                  </a:extLst>
                </a:hlinkClick>
              </a:rPr>
              <a:t>Page 36</a:t>
            </a:r>
            <a:endParaRPr lang="en-US" sz="2500" u="sng" dirty="0">
              <a:solidFill>
                <a:srgbClr val="0070C0"/>
              </a:solidFill>
              <a:latin typeface="Canva Sans"/>
              <a:ea typeface="Canva Sans"/>
              <a:cs typeface="Canva Sans"/>
              <a:sym typeface="Canva Sans"/>
              <a:hlinkClick r:id="rId6" action="ppaction://hlinksldjump">
                <a:extLst>
                  <a:ext uri="{A12FA001-AC4F-418D-AE19-62706E023703}">
                    <ahyp:hlinkClr xmlns:ahyp="http://schemas.microsoft.com/office/drawing/2018/hyperlinkcolor" val="tx"/>
                  </a:ext>
                </a:extLst>
              </a:hlinkClick>
            </a:endParaRPr>
          </a:p>
          <a:p>
            <a:pPr marL="344490" lvl="1" algn="l">
              <a:lnSpc>
                <a:spcPts val="4467"/>
              </a:lnSpc>
            </a:pPr>
            <a:endParaRPr lang="en-US" sz="2500" u="sng" dirty="0">
              <a:solidFill>
                <a:schemeClr val="tx2">
                  <a:lumMod val="60000"/>
                  <a:lumOff val="40000"/>
                </a:schemeClr>
              </a:solidFill>
              <a:latin typeface="Canva Sans"/>
              <a:ea typeface="Canva Sans"/>
              <a:cs typeface="Canva Sans"/>
              <a:sym typeface="Canva Sans"/>
              <a:hlinkClick r:id="rId6" action="ppaction://hlinksldjump">
                <a:extLst>
                  <a:ext uri="{A12FA001-AC4F-418D-AE19-62706E023703}">
                    <ahyp:hlinkClr xmlns:ahyp="http://schemas.microsoft.com/office/drawing/2018/hyperlinkcolor" val="tx"/>
                  </a:ext>
                </a:extLst>
              </a:hlinkClick>
            </a:endParaRPr>
          </a:p>
        </p:txBody>
      </p:sp>
      <p:sp>
        <p:nvSpPr>
          <p:cNvPr id="9" name="TextBox 8">
            <a:extLst>
              <a:ext uri="{FF2B5EF4-FFF2-40B4-BE49-F238E27FC236}">
                <a16:creationId xmlns:a16="http://schemas.microsoft.com/office/drawing/2014/main" id="{21DB2668-81D2-F151-1D52-028AED01B78D}"/>
              </a:ext>
            </a:extLst>
          </p:cNvPr>
          <p:cNvSpPr txBox="1"/>
          <p:nvPr/>
        </p:nvSpPr>
        <p:spPr>
          <a:xfrm>
            <a:off x="12915900" y="2568260"/>
            <a:ext cx="6924935" cy="2246834"/>
          </a:xfrm>
          <a:prstGeom prst="rect">
            <a:avLst/>
          </a:prstGeom>
        </p:spPr>
        <p:txBody>
          <a:bodyPr wrap="square" lIns="0" tIns="0" rIns="0" bIns="0" rtlCol="0" anchor="t">
            <a:spAutoFit/>
          </a:bodyPr>
          <a:lstStyle/>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Game Button: </a:t>
            </a:r>
            <a:r>
              <a:rPr lang="en-US" sz="2500" u="sng" dirty="0">
                <a:solidFill>
                  <a:srgbClr val="0070C0"/>
                </a:solidFill>
                <a:latin typeface="Canva Sans"/>
                <a:ea typeface="Canva Sans"/>
                <a:cs typeface="Canva Sans"/>
                <a:sym typeface="Canva Sans"/>
                <a:hlinkClick r:id="rId7" action="ppaction://hlinksldjump">
                  <a:extLst>
                    <a:ext uri="{A12FA001-AC4F-418D-AE19-62706E023703}">
                      <ahyp:hlinkClr xmlns:ahyp="http://schemas.microsoft.com/office/drawing/2018/hyperlinkcolor" val="tx"/>
                    </a:ext>
                  </a:extLst>
                </a:hlinkClick>
              </a:rPr>
              <a:t>Page 8</a:t>
            </a:r>
            <a:endParaRPr lang="en-US" sz="2500" u="sng" dirty="0">
              <a:solidFill>
                <a:srgbClr val="0070C0"/>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endParaRPr>
          </a:p>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Login Button: </a:t>
            </a:r>
            <a:r>
              <a:rPr lang="en-US" sz="2500" u="sng" dirty="0">
                <a:solidFill>
                  <a:srgbClr val="0070C0"/>
                </a:solidFill>
                <a:latin typeface="Canva Sans"/>
                <a:ea typeface="Canva Sans"/>
                <a:cs typeface="Canva Sans"/>
                <a:sym typeface="Canva Sans"/>
                <a:hlinkClick r:id="rId8" action="ppaction://hlinksldjump">
                  <a:extLst>
                    <a:ext uri="{A12FA001-AC4F-418D-AE19-62706E023703}">
                      <ahyp:hlinkClr xmlns:ahyp="http://schemas.microsoft.com/office/drawing/2018/hyperlinkcolor" val="tx"/>
                    </a:ext>
                  </a:extLst>
                </a:hlinkClick>
              </a:rPr>
              <a:t>Page 24</a:t>
            </a:r>
            <a:endParaRPr lang="en-US" sz="2500" u="sng" dirty="0">
              <a:solidFill>
                <a:srgbClr val="0070C0"/>
              </a:solidFill>
              <a:latin typeface="Canva Sans"/>
              <a:ea typeface="Canva Sans"/>
              <a:cs typeface="Canva Sans"/>
              <a:sym typeface="Canva Sans"/>
            </a:endParaRPr>
          </a:p>
          <a:p>
            <a:pPr marL="688981" lvl="1" indent="-344491" algn="l">
              <a:lnSpc>
                <a:spcPts val="4467"/>
              </a:lnSpc>
              <a:buFont typeface="Arial"/>
              <a:buChar char="•"/>
            </a:pPr>
            <a:r>
              <a:rPr lang="en-US" sz="2500" b="1" dirty="0">
                <a:solidFill>
                  <a:srgbClr val="FFC800"/>
                </a:solidFill>
                <a:latin typeface="Canva Sans Bold"/>
                <a:ea typeface="Canva Sans Bold"/>
                <a:cs typeface="Canva Sans Bold"/>
                <a:sym typeface="Canva Sans Bold"/>
              </a:rPr>
              <a:t>Back Button: </a:t>
            </a:r>
            <a:r>
              <a:rPr lang="en-US" sz="2500" u="sng" dirty="0">
                <a:solidFill>
                  <a:srgbClr val="0070C0"/>
                </a:solidFill>
                <a:latin typeface="Canva Sans"/>
                <a:ea typeface="Canva Sans"/>
                <a:cs typeface="Canva Sans"/>
                <a:sym typeface="Canva Sans"/>
                <a:hlinkClick r:id="rId9" action="ppaction://hlinksldjump">
                  <a:extLst>
                    <a:ext uri="{A12FA001-AC4F-418D-AE19-62706E023703}">
                      <ahyp:hlinkClr xmlns:ahyp="http://schemas.microsoft.com/office/drawing/2018/hyperlinkcolor" val="tx"/>
                    </a:ext>
                  </a:extLst>
                </a:hlinkClick>
              </a:rPr>
              <a:t>Return to home button</a:t>
            </a:r>
            <a:endParaRPr lang="en-US" sz="2500" u="sng" dirty="0">
              <a:solidFill>
                <a:srgbClr val="0070C0"/>
              </a:solidFill>
              <a:latin typeface="Canva Sans"/>
              <a:ea typeface="Canva Sans"/>
              <a:cs typeface="Canva Sans"/>
              <a:sym typeface="Canva Sans"/>
            </a:endParaRPr>
          </a:p>
          <a:p>
            <a:pPr marL="344490" lvl="1" algn="l">
              <a:lnSpc>
                <a:spcPts val="4467"/>
              </a:lnSpc>
            </a:pPr>
            <a:endParaRPr lang="en-US" sz="2500" u="sng" dirty="0">
              <a:solidFill>
                <a:schemeClr val="tx2">
                  <a:lumMod val="60000"/>
                  <a:lumOff val="40000"/>
                </a:schemeClr>
              </a:solidFill>
              <a:latin typeface="Canva Sans"/>
              <a:ea typeface="Canva Sans"/>
              <a:cs typeface="Canva Sans"/>
              <a:sym typeface="Canva Sans"/>
              <a:hlinkClick r:id="rId6" action="ppaction://hlinksldjump">
                <a:extLst>
                  <a:ext uri="{A12FA001-AC4F-418D-AE19-62706E023703}">
                    <ahyp:hlinkClr xmlns:ahyp="http://schemas.microsoft.com/office/drawing/2018/hyperlinkcolor" val="tx"/>
                  </a:ext>
                </a:extLst>
              </a:hlinkClick>
            </a:endParaRP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121214"/>
        </a:solidFill>
        <a:effectLst/>
      </p:bgPr>
    </p:bg>
    <p:spTree>
      <p:nvGrpSpPr>
        <p:cNvPr id="1" name=""/>
        <p:cNvGrpSpPr/>
        <p:nvPr/>
      </p:nvGrpSpPr>
      <p:grpSpPr>
        <a:xfrm>
          <a:off x="0" y="0"/>
          <a:ext cx="0" cy="0"/>
          <a:chOff x="0" y="0"/>
          <a:chExt cx="0" cy="0"/>
        </a:xfrm>
      </p:grpSpPr>
      <p:sp>
        <p:nvSpPr>
          <p:cNvPr id="2" name="Freeform 2"/>
          <p:cNvSpPr/>
          <p:nvPr/>
        </p:nvSpPr>
        <p:spPr>
          <a:xfrm>
            <a:off x="1898661" y="1028700"/>
            <a:ext cx="12014015" cy="8229600"/>
          </a:xfrm>
          <a:custGeom>
            <a:avLst/>
            <a:gdLst/>
            <a:ahLst/>
            <a:cxnLst/>
            <a:rect l="l" t="t" r="r" b="b"/>
            <a:pathLst>
              <a:path w="12014015" h="8229600">
                <a:moveTo>
                  <a:pt x="0" y="0"/>
                </a:moveTo>
                <a:lnTo>
                  <a:pt x="12014015" y="0"/>
                </a:lnTo>
                <a:lnTo>
                  <a:pt x="12014015" y="8229600"/>
                </a:lnTo>
                <a:lnTo>
                  <a:pt x="0" y="8229600"/>
                </a:lnTo>
                <a:lnTo>
                  <a:pt x="0" y="0"/>
                </a:lnTo>
                <a:close/>
              </a:path>
            </a:pathLst>
          </a:custGeom>
          <a:blipFill>
            <a:blip r:embed="rId2"/>
            <a:stretch>
              <a:fillRect/>
            </a:stretch>
          </a:blipFill>
        </p:spPr>
      </p:sp>
      <p:sp>
        <p:nvSpPr>
          <p:cNvPr id="3" name="TextBox 3"/>
          <p:cNvSpPr txBox="1"/>
          <p:nvPr/>
        </p:nvSpPr>
        <p:spPr>
          <a:xfrm>
            <a:off x="14788504" y="3630840"/>
            <a:ext cx="5532892" cy="2872920"/>
          </a:xfrm>
          <a:prstGeom prst="rect">
            <a:avLst/>
          </a:prstGeom>
        </p:spPr>
        <p:txBody>
          <a:bodyPr lIns="0" tIns="0" rIns="0" bIns="0" rtlCol="0" anchor="t">
            <a:spAutoFit/>
          </a:bodyPr>
          <a:lstStyle/>
          <a:p>
            <a:pPr algn="ctr">
              <a:lnSpc>
                <a:spcPts val="11587"/>
              </a:lnSpc>
            </a:pPr>
            <a:r>
              <a:rPr lang="en-US" sz="8277" b="1">
                <a:solidFill>
                  <a:srgbClr val="FFC800"/>
                </a:solidFill>
                <a:latin typeface="Canva Sans Bold"/>
                <a:ea typeface="Canva Sans Bold"/>
                <a:cs typeface="Canva Sans Bold"/>
                <a:sym typeface="Canva Sans Bold"/>
              </a:rPr>
              <a:t>Roblox Avatar</a:t>
            </a:r>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5481006"/>
            <a:ext cx="21574125" cy="4805994"/>
          </a:xfrm>
          <a:custGeom>
            <a:avLst/>
            <a:gdLst/>
            <a:ahLst/>
            <a:cxnLst/>
            <a:rect l="l" t="t" r="r" b="b"/>
            <a:pathLst>
              <a:path w="21574125" h="4805994">
                <a:moveTo>
                  <a:pt x="0" y="0"/>
                </a:moveTo>
                <a:lnTo>
                  <a:pt x="21574125" y="0"/>
                </a:lnTo>
                <a:lnTo>
                  <a:pt x="21574125" y="4805994"/>
                </a:lnTo>
                <a:lnTo>
                  <a:pt x="0" y="4805994"/>
                </a:lnTo>
                <a:lnTo>
                  <a:pt x="0" y="0"/>
                </a:lnTo>
                <a:close/>
              </a:path>
            </a:pathLst>
          </a:custGeom>
          <a:blipFill>
            <a:blip r:embed="rId2"/>
            <a:stretch>
              <a:fillRect t="-5270" b="-5270"/>
            </a:stretch>
          </a:blipFill>
        </p:spPr>
      </p:sp>
      <p:grpSp>
        <p:nvGrpSpPr>
          <p:cNvPr id="3" name="Group 3"/>
          <p:cNvGrpSpPr/>
          <p:nvPr/>
        </p:nvGrpSpPr>
        <p:grpSpPr>
          <a:xfrm>
            <a:off x="14352074" y="5481006"/>
            <a:ext cx="7222051" cy="3718181"/>
            <a:chOff x="0" y="0"/>
            <a:chExt cx="1902104" cy="979274"/>
          </a:xfrm>
        </p:grpSpPr>
        <p:sp>
          <p:nvSpPr>
            <p:cNvPr id="4" name="Freeform 4"/>
            <p:cNvSpPr/>
            <p:nvPr/>
          </p:nvSpPr>
          <p:spPr>
            <a:xfrm>
              <a:off x="0" y="0"/>
              <a:ext cx="1902104" cy="979274"/>
            </a:xfrm>
            <a:custGeom>
              <a:avLst/>
              <a:gdLst/>
              <a:ahLst/>
              <a:cxnLst/>
              <a:rect l="l" t="t" r="r" b="b"/>
              <a:pathLst>
                <a:path w="1902104" h="979274">
                  <a:moveTo>
                    <a:pt x="0" y="0"/>
                  </a:moveTo>
                  <a:lnTo>
                    <a:pt x="1902104" y="0"/>
                  </a:lnTo>
                  <a:lnTo>
                    <a:pt x="1902104" y="979274"/>
                  </a:lnTo>
                  <a:lnTo>
                    <a:pt x="0" y="979274"/>
                  </a:lnTo>
                  <a:close/>
                </a:path>
              </a:pathLst>
            </a:custGeom>
            <a:solidFill>
              <a:srgbClr val="FFDE59">
                <a:alpha val="18824"/>
              </a:srgbClr>
            </a:solidFill>
          </p:spPr>
        </p:sp>
        <p:sp>
          <p:nvSpPr>
            <p:cNvPr id="5" name="TextBox 5"/>
            <p:cNvSpPr txBox="1"/>
            <p:nvPr/>
          </p:nvSpPr>
          <p:spPr>
            <a:xfrm>
              <a:off x="0" y="-38100"/>
              <a:ext cx="1902104" cy="1017374"/>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248680" y="1084225"/>
            <a:ext cx="6095805" cy="3554569"/>
          </a:xfrm>
          <a:prstGeom prst="rect">
            <a:avLst/>
          </a:prstGeom>
        </p:spPr>
        <p:txBody>
          <a:bodyPr lIns="0" tIns="0" rIns="0" bIns="0" rtlCol="0" anchor="t">
            <a:spAutoFit/>
          </a:bodyPr>
          <a:lstStyle/>
          <a:p>
            <a:pPr algn="ctr">
              <a:lnSpc>
                <a:spcPts val="14428"/>
              </a:lnSpc>
            </a:pPr>
            <a:r>
              <a:rPr lang="en-US" sz="10305" b="1">
                <a:solidFill>
                  <a:srgbClr val="FFC800"/>
                </a:solidFill>
                <a:latin typeface="Canva Sans Bold"/>
                <a:ea typeface="Canva Sans Bold"/>
                <a:cs typeface="Canva Sans Bold"/>
                <a:sym typeface="Canva Sans Bold"/>
              </a:rPr>
              <a:t>More</a:t>
            </a:r>
          </a:p>
          <a:p>
            <a:pPr algn="ctr">
              <a:lnSpc>
                <a:spcPts val="14428"/>
              </a:lnSpc>
            </a:pPr>
            <a:r>
              <a:rPr lang="en-US" sz="10305" b="1">
                <a:solidFill>
                  <a:srgbClr val="FFC800"/>
                </a:solidFill>
                <a:latin typeface="Canva Sans Bold"/>
                <a:ea typeface="Canva Sans Bold"/>
                <a:cs typeface="Canva Sans Bold"/>
                <a:sym typeface="Canva Sans Bold"/>
              </a:rPr>
              <a:t>Part</a:t>
            </a:r>
          </a:p>
        </p:txBody>
      </p:sp>
      <p:sp>
        <p:nvSpPr>
          <p:cNvPr id="7" name="TextBox 7"/>
          <p:cNvSpPr txBox="1"/>
          <p:nvPr/>
        </p:nvSpPr>
        <p:spPr>
          <a:xfrm>
            <a:off x="12229950" y="716000"/>
            <a:ext cx="2122124" cy="558726"/>
          </a:xfrm>
          <a:prstGeom prst="rect">
            <a:avLst/>
          </a:prstGeom>
        </p:spPr>
        <p:txBody>
          <a:bodyPr wrap="square" lIns="0" tIns="0" rIns="0" bIns="0" rtlCol="0" anchor="t">
            <a:spAutoFit/>
          </a:bodyPr>
          <a:lstStyle/>
          <a:p>
            <a:pPr algn="ctr">
              <a:lnSpc>
                <a:spcPts val="4523"/>
              </a:lnSpc>
            </a:pPr>
            <a:r>
              <a:rPr lang="en-US" sz="3231" b="1">
                <a:solidFill>
                  <a:srgbClr val="FFC800"/>
                </a:solidFill>
                <a:latin typeface="Canva Sans Bold"/>
                <a:ea typeface="Canva Sans Bold"/>
                <a:cs typeface="Canva Sans Bold"/>
                <a:sym typeface="Canva Sans Bold"/>
              </a:rPr>
              <a:t>Included:</a:t>
            </a:r>
          </a:p>
        </p:txBody>
      </p:sp>
      <p:sp>
        <p:nvSpPr>
          <p:cNvPr id="8" name="TextBox 8"/>
          <p:cNvSpPr txBox="1"/>
          <p:nvPr/>
        </p:nvSpPr>
        <p:spPr>
          <a:xfrm>
            <a:off x="8581765" y="1649192"/>
            <a:ext cx="10570770" cy="2269724"/>
          </a:xfrm>
          <a:prstGeom prst="rect">
            <a:avLst/>
          </a:prstGeom>
        </p:spPr>
        <p:txBody>
          <a:bodyPr lIns="0" tIns="0" rIns="0" bIns="0" rtlCol="0" anchor="t">
            <a:spAutoFit/>
          </a:bodyPr>
          <a:lstStyle/>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About Us: </a:t>
            </a:r>
            <a:r>
              <a:rPr lang="en-US" sz="3191" u="sng" dirty="0">
                <a:solidFill>
                  <a:schemeClr val="tx2">
                    <a:lumMod val="60000"/>
                    <a:lumOff val="40000"/>
                  </a:schemeClr>
                </a:solidFill>
                <a:latin typeface="Canva Sans"/>
                <a:ea typeface="Canva Sans"/>
                <a:cs typeface="Canva Sans"/>
                <a:sym typeface="Canva Sans"/>
                <a:hlinkClick r:id="rId3" action="ppaction://hlinksldjump">
                  <a:extLst>
                    <a:ext uri="{A12FA001-AC4F-418D-AE19-62706E023703}">
                      <ahyp:hlinkClr xmlns:ahyp="http://schemas.microsoft.com/office/drawing/2018/hyperlinkcolor" val="tx"/>
                    </a:ext>
                  </a:extLst>
                </a:hlinkClick>
              </a:rPr>
              <a:t>Page 16</a:t>
            </a:r>
          </a:p>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Shop: </a:t>
            </a:r>
            <a:r>
              <a:rPr lang="en-US" sz="3191" u="sng" dirty="0">
                <a:solidFill>
                  <a:schemeClr val="tx2">
                    <a:lumMod val="60000"/>
                    <a:lumOff val="40000"/>
                  </a:schemeClr>
                </a:solidFill>
                <a:latin typeface="Canva Sans"/>
                <a:ea typeface="Canva Sans"/>
                <a:cs typeface="Canva Sans"/>
                <a:sym typeface="Canva Sans"/>
                <a:hlinkClick r:id="rId4" action="ppaction://hlinksldjump">
                  <a:extLst>
                    <a:ext uri="{A12FA001-AC4F-418D-AE19-62706E023703}">
                      <ahyp:hlinkClr xmlns:ahyp="http://schemas.microsoft.com/office/drawing/2018/hyperlinkcolor" val="tx"/>
                    </a:ext>
                  </a:extLst>
                </a:hlinkClick>
              </a:rPr>
              <a:t>Page 19</a:t>
            </a:r>
          </a:p>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Feedback: </a:t>
            </a:r>
            <a:r>
              <a:rPr lang="en-US" sz="3191" u="sng" dirty="0">
                <a:solidFill>
                  <a:schemeClr val="tx2">
                    <a:lumMod val="60000"/>
                    <a:lumOff val="40000"/>
                  </a:schemeClr>
                </a:solidFill>
                <a:latin typeface="Canva Sans"/>
                <a:ea typeface="Canva Sans"/>
                <a:cs typeface="Canva Sans"/>
                <a:sym typeface="Canva Sans"/>
                <a:hlinkClick r:id="rId5" action="ppaction://hlinksldjump">
                  <a:extLst>
                    <a:ext uri="{A12FA001-AC4F-418D-AE19-62706E023703}">
                      <ahyp:hlinkClr xmlns:ahyp="http://schemas.microsoft.com/office/drawing/2018/hyperlinkcolor" val="tx"/>
                    </a:ext>
                  </a:extLst>
                </a:hlinkClick>
              </a:rPr>
              <a:t>Page 23</a:t>
            </a:r>
          </a:p>
          <a:p>
            <a:pPr marL="688981" lvl="1" indent="-344491" algn="l">
              <a:lnSpc>
                <a:spcPts val="4467"/>
              </a:lnSpc>
              <a:buFont typeface="Arial"/>
              <a:buChar char="•"/>
            </a:pPr>
            <a:r>
              <a:rPr lang="en-US" sz="3191" b="1" dirty="0">
                <a:solidFill>
                  <a:srgbClr val="FFC800"/>
                </a:solidFill>
                <a:latin typeface="Canva Sans Bold"/>
                <a:ea typeface="Canva Sans Bold"/>
                <a:cs typeface="Canva Sans Bold"/>
                <a:sym typeface="Canva Sans Bold"/>
              </a:rPr>
              <a:t>Submitted Feedback: </a:t>
            </a:r>
            <a:r>
              <a:rPr lang="en-US" sz="3191" u="sng" dirty="0">
                <a:solidFill>
                  <a:schemeClr val="tx2">
                    <a:lumMod val="60000"/>
                    <a:lumOff val="40000"/>
                  </a:schemeClr>
                </a:solidFill>
                <a:latin typeface="Canva Sans"/>
                <a:ea typeface="Canva Sans"/>
                <a:cs typeface="Canva Sans"/>
                <a:sym typeface="Canva Sans"/>
                <a:hlinkClick r:id="rId6" action="ppaction://hlinksldjump">
                  <a:extLst>
                    <a:ext uri="{A12FA001-AC4F-418D-AE19-62706E023703}">
                      <ahyp:hlinkClr xmlns:ahyp="http://schemas.microsoft.com/office/drawing/2018/hyperlinkcolor" val="tx"/>
                    </a:ext>
                  </a:extLst>
                </a:hlinkClick>
              </a:rPr>
              <a:t>Page 24</a:t>
            </a:r>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52D5F4C0-7A86-D4AF-2376-7DF4B548013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C9CBC128-06E5-9D0A-E8F7-EB14F497C9CC}"/>
              </a:ext>
            </a:extLst>
          </p:cNvPr>
          <p:cNvSpPr txBox="1"/>
          <p:nvPr/>
        </p:nvSpPr>
        <p:spPr>
          <a:xfrm>
            <a:off x="4066654" y="4220170"/>
            <a:ext cx="13431292" cy="1846659"/>
          </a:xfrm>
          <a:prstGeom prst="rect">
            <a:avLst/>
          </a:prstGeom>
        </p:spPr>
        <p:txBody>
          <a:bodyPr wrap="square" lIns="0" tIns="0" rIns="0" bIns="0" rtlCol="0" anchor="t">
            <a:spAutoFit/>
          </a:bodyPr>
          <a:lstStyle/>
          <a:p>
            <a:pPr algn="ctr"/>
            <a:r>
              <a:rPr lang="en-US" sz="12000" b="1" dirty="0">
                <a:solidFill>
                  <a:srgbClr val="FFC800"/>
                </a:solidFill>
                <a:latin typeface="Canva Sans Bold"/>
                <a:ea typeface="Canva Sans Bold"/>
                <a:cs typeface="Canva Sans Bold"/>
                <a:sym typeface="Canva Sans Bold"/>
              </a:rPr>
              <a:t>Q&amp;A</a:t>
            </a:r>
          </a:p>
        </p:txBody>
      </p:sp>
      <p:sp>
        <p:nvSpPr>
          <p:cNvPr id="3" name="TextBox 4">
            <a:extLst>
              <a:ext uri="{FF2B5EF4-FFF2-40B4-BE49-F238E27FC236}">
                <a16:creationId xmlns:a16="http://schemas.microsoft.com/office/drawing/2014/main" id="{B4A905D5-E916-822D-4EA4-781A6D2EF2E7}"/>
              </a:ext>
            </a:extLst>
          </p:cNvPr>
          <p:cNvSpPr txBox="1"/>
          <p:nvPr/>
        </p:nvSpPr>
        <p:spPr>
          <a:xfrm>
            <a:off x="6238524" y="6070516"/>
            <a:ext cx="9087552" cy="577081"/>
          </a:xfrm>
          <a:prstGeom prst="rect">
            <a:avLst/>
          </a:prstGeom>
        </p:spPr>
        <p:txBody>
          <a:bodyPr wrap="square" lIns="0" tIns="0" rIns="0" bIns="0" rtlCol="0" anchor="t">
            <a:spAutoFit/>
          </a:bodyPr>
          <a:lstStyle/>
          <a:p>
            <a:pPr algn="ctr">
              <a:lnSpc>
                <a:spcPts val="4523"/>
              </a:lnSpc>
            </a:pPr>
            <a:r>
              <a:rPr lang="en-US" sz="4000" dirty="0">
                <a:solidFill>
                  <a:schemeClr val="bg1">
                    <a:lumMod val="95000"/>
                  </a:schemeClr>
                </a:solidFill>
              </a:rPr>
              <a:t>Ask any question (in Malay)</a:t>
            </a:r>
            <a:endParaRPr lang="en-US" sz="4000" b="1" dirty="0">
              <a:solidFill>
                <a:schemeClr val="bg1">
                  <a:lumMod val="95000"/>
                </a:schemeClr>
              </a:solidFill>
              <a:latin typeface="Canva Sans Bold"/>
              <a:ea typeface="Canva Sans Bold"/>
              <a:cs typeface="Canva Sans Bold"/>
              <a:sym typeface="Canva Sans Bold"/>
            </a:endParaRPr>
          </a:p>
        </p:txBody>
      </p:sp>
    </p:spTree>
    <p:extLst>
      <p:ext uri="{BB962C8B-B14F-4D97-AF65-F5344CB8AC3E}">
        <p14:creationId xmlns:p14="http://schemas.microsoft.com/office/powerpoint/2010/main" val="330735324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alphaModFix amt="80000"/>
            </a:blip>
            <a:stretch>
              <a:fillRect b="-39814"/>
            </a:stretch>
          </a:blipFill>
        </p:spPr>
      </p:sp>
      <p:grpSp>
        <p:nvGrpSpPr>
          <p:cNvPr id="3" name="Group 3"/>
          <p:cNvGrpSpPr/>
          <p:nvPr/>
        </p:nvGrpSpPr>
        <p:grpSpPr>
          <a:xfrm>
            <a:off x="8417353" y="985028"/>
            <a:ext cx="5134809" cy="842782"/>
            <a:chOff x="0" y="0"/>
            <a:chExt cx="6846412" cy="1123709"/>
          </a:xfrm>
        </p:grpSpPr>
        <p:sp>
          <p:nvSpPr>
            <p:cNvPr id="4" name="Freeform 4"/>
            <p:cNvSpPr/>
            <p:nvPr/>
          </p:nvSpPr>
          <p:spPr>
            <a:xfrm>
              <a:off x="2715900" y="0"/>
              <a:ext cx="1271688" cy="1123709"/>
            </a:xfrm>
            <a:custGeom>
              <a:avLst/>
              <a:gdLst/>
              <a:ahLst/>
              <a:cxnLst/>
              <a:rect l="l" t="t" r="r" b="b"/>
              <a:pathLst>
                <a:path w="1271688" h="1123709">
                  <a:moveTo>
                    <a:pt x="0" y="0"/>
                  </a:moveTo>
                  <a:lnTo>
                    <a:pt x="1271688" y="0"/>
                  </a:lnTo>
                  <a:lnTo>
                    <a:pt x="1271688" y="1123709"/>
                  </a:lnTo>
                  <a:lnTo>
                    <a:pt x="0" y="112370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0" y="309460"/>
              <a:ext cx="2738037" cy="466690"/>
            </a:xfrm>
            <a:prstGeom prst="rect">
              <a:avLst/>
            </a:prstGeom>
          </p:spPr>
          <p:txBody>
            <a:bodyPr lIns="0" tIns="0" rIns="0" bIns="0" rtlCol="0" anchor="t">
              <a:spAutoFit/>
            </a:bodyPr>
            <a:lstStyle/>
            <a:p>
              <a:pPr marL="0" lvl="0" indent="0" algn="r">
                <a:lnSpc>
                  <a:spcPts val="3072"/>
                </a:lnSpc>
                <a:spcBef>
                  <a:spcPct val="0"/>
                </a:spcBef>
              </a:pPr>
              <a:r>
                <a:rPr lang="en-US" sz="2194" spc="272">
                  <a:solidFill>
                    <a:srgbClr val="FFFFFF"/>
                  </a:solidFill>
                  <a:latin typeface="Garet Light"/>
                  <a:ea typeface="Garet Light"/>
                  <a:cs typeface="Garet Light"/>
                  <a:sym typeface="Garet Light"/>
                </a:rPr>
                <a:t>TERRACORE</a:t>
              </a:r>
            </a:p>
          </p:txBody>
        </p:sp>
        <p:sp>
          <p:nvSpPr>
            <p:cNvPr id="6" name="TextBox 6"/>
            <p:cNvSpPr txBox="1"/>
            <p:nvPr/>
          </p:nvSpPr>
          <p:spPr>
            <a:xfrm>
              <a:off x="3987588" y="309460"/>
              <a:ext cx="2858824" cy="466690"/>
            </a:xfrm>
            <a:prstGeom prst="rect">
              <a:avLst/>
            </a:prstGeom>
          </p:spPr>
          <p:txBody>
            <a:bodyPr lIns="0" tIns="0" rIns="0" bIns="0" rtlCol="0" anchor="t">
              <a:spAutoFit/>
            </a:bodyPr>
            <a:lstStyle/>
            <a:p>
              <a:pPr algn="l">
                <a:lnSpc>
                  <a:spcPts val="3072"/>
                </a:lnSpc>
              </a:pPr>
              <a:r>
                <a:rPr lang="en-US" sz="2194" spc="272">
                  <a:solidFill>
                    <a:srgbClr val="FFFFFF"/>
                  </a:solidFill>
                  <a:latin typeface="Garet Light"/>
                  <a:ea typeface="Garet Light"/>
                  <a:cs typeface="Garet Light"/>
                  <a:sym typeface="Garet Light"/>
                </a:rPr>
                <a:t>COMMUNITY</a:t>
              </a:r>
            </a:p>
          </p:txBody>
        </p:sp>
      </p:grpSp>
      <p:sp>
        <p:nvSpPr>
          <p:cNvPr id="7" name="TextBox 7"/>
          <p:cNvSpPr txBox="1"/>
          <p:nvPr/>
        </p:nvSpPr>
        <p:spPr>
          <a:xfrm>
            <a:off x="3578564" y="4345062"/>
            <a:ext cx="14721797" cy="3103414"/>
          </a:xfrm>
          <a:prstGeom prst="rect">
            <a:avLst/>
          </a:prstGeom>
        </p:spPr>
        <p:txBody>
          <a:bodyPr lIns="0" tIns="0" rIns="0" bIns="0" rtlCol="0" anchor="t">
            <a:spAutoFit/>
          </a:bodyPr>
          <a:lstStyle/>
          <a:p>
            <a:pPr algn="ctr">
              <a:lnSpc>
                <a:spcPts val="24196"/>
              </a:lnSpc>
            </a:pPr>
            <a:r>
              <a:rPr lang="en-US" sz="17160" dirty="0">
                <a:solidFill>
                  <a:srgbClr val="FFFF00"/>
                </a:solidFill>
                <a:latin typeface="Quotes Script"/>
                <a:ea typeface="Quotes Script"/>
                <a:cs typeface="Quotes Script"/>
                <a:sym typeface="Quotes Script"/>
              </a:rPr>
              <a:t>TO Y’ALL</a:t>
            </a:r>
          </a:p>
        </p:txBody>
      </p:sp>
      <p:sp>
        <p:nvSpPr>
          <p:cNvPr id="8" name="TextBox 8"/>
          <p:cNvSpPr txBox="1"/>
          <p:nvPr/>
        </p:nvSpPr>
        <p:spPr>
          <a:xfrm>
            <a:off x="3578564" y="2601544"/>
            <a:ext cx="14721797" cy="3103414"/>
          </a:xfrm>
          <a:prstGeom prst="rect">
            <a:avLst/>
          </a:prstGeom>
        </p:spPr>
        <p:txBody>
          <a:bodyPr lIns="0" tIns="0" rIns="0" bIns="0" rtlCol="0" anchor="t">
            <a:spAutoFit/>
          </a:bodyPr>
          <a:lstStyle/>
          <a:p>
            <a:pPr algn="ctr">
              <a:lnSpc>
                <a:spcPts val="24196"/>
              </a:lnSpc>
            </a:pPr>
            <a:r>
              <a:rPr lang="en-US" sz="17160" dirty="0">
                <a:solidFill>
                  <a:srgbClr val="FFC000"/>
                </a:solidFill>
                <a:latin typeface="Quotes Script"/>
                <a:ea typeface="Quotes Script"/>
                <a:cs typeface="Quotes Script"/>
                <a:sym typeface="Quotes Script"/>
              </a:rPr>
              <a:t>THANK  YOU</a:t>
            </a:r>
          </a:p>
        </p:txBody>
      </p:sp>
      <p:grpSp>
        <p:nvGrpSpPr>
          <p:cNvPr id="9" name="Group 9"/>
          <p:cNvGrpSpPr/>
          <p:nvPr/>
        </p:nvGrpSpPr>
        <p:grpSpPr>
          <a:xfrm>
            <a:off x="7925707" y="9214548"/>
            <a:ext cx="6027510" cy="915952"/>
            <a:chOff x="0" y="0"/>
            <a:chExt cx="8036680" cy="1221270"/>
          </a:xfrm>
        </p:grpSpPr>
        <p:sp>
          <p:nvSpPr>
            <p:cNvPr id="10" name="TextBox 10"/>
            <p:cNvSpPr txBox="1"/>
            <p:nvPr/>
          </p:nvSpPr>
          <p:spPr>
            <a:xfrm>
              <a:off x="0" y="-85725"/>
              <a:ext cx="8036680" cy="696360"/>
            </a:xfrm>
            <a:prstGeom prst="rect">
              <a:avLst/>
            </a:prstGeom>
          </p:spPr>
          <p:txBody>
            <a:bodyPr lIns="0" tIns="0" rIns="0" bIns="0" rtlCol="0" anchor="t">
              <a:spAutoFit/>
            </a:bodyPr>
            <a:lstStyle/>
            <a:p>
              <a:pPr algn="ctr">
                <a:lnSpc>
                  <a:spcPts val="4494"/>
                </a:lnSpc>
              </a:pPr>
              <a:r>
                <a:rPr lang="en-US" sz="3016" dirty="0">
                  <a:solidFill>
                    <a:srgbClr val="FFFFFF"/>
                  </a:solidFill>
                  <a:latin typeface="Gagalin"/>
                  <a:ea typeface="Gagalin"/>
                  <a:cs typeface="Gagalin"/>
                  <a:sym typeface="Gagalin"/>
                </a:rPr>
                <a:t>&lt;&lt;&lt; Made by &gt;&gt;&gt;</a:t>
              </a:r>
            </a:p>
          </p:txBody>
        </p:sp>
        <p:sp>
          <p:nvSpPr>
            <p:cNvPr id="11" name="TextBox 11"/>
            <p:cNvSpPr txBox="1"/>
            <p:nvPr/>
          </p:nvSpPr>
          <p:spPr>
            <a:xfrm>
              <a:off x="0" y="524910"/>
              <a:ext cx="8036680" cy="696360"/>
            </a:xfrm>
            <a:prstGeom prst="rect">
              <a:avLst/>
            </a:prstGeom>
          </p:spPr>
          <p:txBody>
            <a:bodyPr lIns="0" tIns="0" rIns="0" bIns="0" rtlCol="0" anchor="t">
              <a:spAutoFit/>
            </a:bodyPr>
            <a:lstStyle/>
            <a:p>
              <a:pPr algn="ctr">
                <a:lnSpc>
                  <a:spcPts val="4494"/>
                </a:lnSpc>
              </a:pPr>
              <a:r>
                <a:rPr lang="en-US" sz="3016">
                  <a:solidFill>
                    <a:srgbClr val="FFFFFF"/>
                  </a:solidFill>
                  <a:latin typeface="Gagalin"/>
                  <a:ea typeface="Gagalin"/>
                  <a:cs typeface="Gagalin"/>
                  <a:sym typeface="Gagalin"/>
                </a:rPr>
                <a:t>Danish &amp; farriz</a:t>
              </a:r>
            </a:p>
          </p:txBody>
        </p:sp>
      </p:grpSp>
      <p:sp>
        <p:nvSpPr>
          <p:cNvPr id="16" name="TextBox 16"/>
          <p:cNvSpPr txBox="1"/>
          <p:nvPr/>
        </p:nvSpPr>
        <p:spPr>
          <a:xfrm>
            <a:off x="7508148" y="7028736"/>
            <a:ext cx="7330700" cy="991770"/>
          </a:xfrm>
          <a:prstGeom prst="rect">
            <a:avLst/>
          </a:prstGeom>
        </p:spPr>
        <p:txBody>
          <a:bodyPr lIns="0" tIns="0" rIns="0" bIns="0" rtlCol="0" anchor="t">
            <a:spAutoFit/>
          </a:bodyPr>
          <a:lstStyle/>
          <a:p>
            <a:pPr algn="ctr">
              <a:lnSpc>
                <a:spcPts val="3869"/>
              </a:lnSpc>
            </a:pPr>
            <a:r>
              <a:rPr lang="en-US" sz="3307">
                <a:solidFill>
                  <a:srgbClr val="FFFFFF"/>
                </a:solidFill>
                <a:latin typeface="Poppins"/>
                <a:ea typeface="Poppins"/>
                <a:cs typeface="Poppins"/>
                <a:sym typeface="Poppins"/>
              </a:rPr>
              <a:t>Thank You For Y’all For Focusing On Our Slide</a:t>
            </a:r>
          </a:p>
        </p:txBody>
      </p:sp>
      <p:sp>
        <p:nvSpPr>
          <p:cNvPr id="12" name="Freeform 3">
            <a:extLst>
              <a:ext uri="{FF2B5EF4-FFF2-40B4-BE49-F238E27FC236}">
                <a16:creationId xmlns:a16="http://schemas.microsoft.com/office/drawing/2014/main" id="{CCFD17BA-CF6B-68E6-0C4C-24E65E8A59F3}"/>
              </a:ext>
            </a:extLst>
          </p:cNvPr>
          <p:cNvSpPr/>
          <p:nvPr/>
        </p:nvSpPr>
        <p:spPr>
          <a:xfrm>
            <a:off x="18231532" y="7200900"/>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4">
            <a:extLst>
              <a:ext uri="{FF2B5EF4-FFF2-40B4-BE49-F238E27FC236}">
                <a16:creationId xmlns:a16="http://schemas.microsoft.com/office/drawing/2014/main" id="{69237BB4-3AB6-B597-41BC-8A9BF92AE67F}"/>
              </a:ext>
            </a:extLst>
          </p:cNvPr>
          <p:cNvSpPr/>
          <p:nvPr/>
        </p:nvSpPr>
        <p:spPr>
          <a:xfrm>
            <a:off x="-256493" y="-1531202"/>
            <a:ext cx="4627786" cy="4114800"/>
          </a:xfrm>
          <a:custGeom>
            <a:avLst/>
            <a:gdLst/>
            <a:ahLst/>
            <a:cxnLst/>
            <a:rect l="l" t="t" r="r" b="b"/>
            <a:pathLst>
              <a:path w="4627786" h="4114800">
                <a:moveTo>
                  <a:pt x="0" y="0"/>
                </a:moveTo>
                <a:lnTo>
                  <a:pt x="4627786" y="0"/>
                </a:lnTo>
                <a:lnTo>
                  <a:pt x="462778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5">
            <a:extLst>
              <a:ext uri="{FF2B5EF4-FFF2-40B4-BE49-F238E27FC236}">
                <a16:creationId xmlns:a16="http://schemas.microsoft.com/office/drawing/2014/main" id="{165B0DD3-9F21-DBC8-CE9F-EAD86C17FD6B}"/>
              </a:ext>
            </a:extLst>
          </p:cNvPr>
          <p:cNvSpPr/>
          <p:nvPr/>
        </p:nvSpPr>
        <p:spPr>
          <a:xfrm>
            <a:off x="17204172" y="-494318"/>
            <a:ext cx="4131780" cy="4114800"/>
          </a:xfrm>
          <a:custGeom>
            <a:avLst/>
            <a:gdLst/>
            <a:ahLst/>
            <a:cxnLst/>
            <a:rect l="l" t="t" r="r" b="b"/>
            <a:pathLst>
              <a:path w="4131780" h="4114800">
                <a:moveTo>
                  <a:pt x="0" y="0"/>
                </a:moveTo>
                <a:lnTo>
                  <a:pt x="4131780" y="0"/>
                </a:lnTo>
                <a:lnTo>
                  <a:pt x="4131780"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5" name="Freeform 9">
            <a:extLst>
              <a:ext uri="{FF2B5EF4-FFF2-40B4-BE49-F238E27FC236}">
                <a16:creationId xmlns:a16="http://schemas.microsoft.com/office/drawing/2014/main" id="{15A1E46D-27F9-19E6-9DE0-09855CAF051F}"/>
              </a:ext>
            </a:extLst>
          </p:cNvPr>
          <p:cNvSpPr/>
          <p:nvPr/>
        </p:nvSpPr>
        <p:spPr>
          <a:xfrm>
            <a:off x="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163BCBC7-9E87-532F-D861-E96B2D0C324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D7E84C3-15CD-820A-3BE1-355C33114CB2}"/>
              </a:ext>
            </a:extLst>
          </p:cNvPr>
          <p:cNvSpPr txBox="1"/>
          <p:nvPr/>
        </p:nvSpPr>
        <p:spPr>
          <a:xfrm>
            <a:off x="4066654" y="647700"/>
            <a:ext cx="13431292" cy="1077218"/>
          </a:xfrm>
          <a:prstGeom prst="rect">
            <a:avLst/>
          </a:prstGeom>
        </p:spPr>
        <p:txBody>
          <a:bodyPr wrap="square" lIns="0" tIns="0" rIns="0" bIns="0" rtlCol="0" anchor="t">
            <a:spAutoFit/>
          </a:bodyPr>
          <a:lstStyle/>
          <a:p>
            <a:pPr algn="ctr"/>
            <a:r>
              <a:rPr lang="en-US" sz="7000" b="1" dirty="0">
                <a:solidFill>
                  <a:srgbClr val="FFC800"/>
                </a:solidFill>
                <a:latin typeface="Canva Sans Bold"/>
                <a:ea typeface="Canva Sans Bold"/>
                <a:cs typeface="Canva Sans Bold"/>
                <a:sym typeface="Canva Sans Bold"/>
              </a:rPr>
              <a:t>Folder and File</a:t>
            </a:r>
          </a:p>
        </p:txBody>
      </p:sp>
      <p:pic>
        <p:nvPicPr>
          <p:cNvPr id="8" name="Picture 7">
            <a:extLst>
              <a:ext uri="{FF2B5EF4-FFF2-40B4-BE49-F238E27FC236}">
                <a16:creationId xmlns:a16="http://schemas.microsoft.com/office/drawing/2014/main" id="{4C22DCEC-A29E-883E-6C8C-064C861E14A0}"/>
              </a:ext>
            </a:extLst>
          </p:cNvPr>
          <p:cNvPicPr>
            <a:picLocks noChangeAspect="1"/>
          </p:cNvPicPr>
          <p:nvPr/>
        </p:nvPicPr>
        <p:blipFill>
          <a:blip r:embed="rId2"/>
          <a:stretch>
            <a:fillRect/>
          </a:stretch>
        </p:blipFill>
        <p:spPr>
          <a:xfrm>
            <a:off x="5900737" y="2095500"/>
            <a:ext cx="9763125" cy="6972300"/>
          </a:xfrm>
          <a:prstGeom prst="rect">
            <a:avLst/>
          </a:prstGeom>
        </p:spPr>
      </p:pic>
    </p:spTree>
    <p:extLst>
      <p:ext uri="{BB962C8B-B14F-4D97-AF65-F5344CB8AC3E}">
        <p14:creationId xmlns:p14="http://schemas.microsoft.com/office/powerpoint/2010/main" val="2105181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ABE649B7-FE15-4A2C-B931-DBAF4816D1C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DDFBA4EE-7159-D869-20E2-699A3AD1D4A5}"/>
              </a:ext>
            </a:extLst>
          </p:cNvPr>
          <p:cNvPicPr>
            <a:picLocks noChangeAspect="1"/>
          </p:cNvPicPr>
          <p:nvPr/>
        </p:nvPicPr>
        <p:blipFill>
          <a:blip r:embed="rId2">
            <a:alphaModFix amt="70000"/>
          </a:blip>
          <a:stretch>
            <a:fillRect/>
          </a:stretch>
        </p:blipFill>
        <p:spPr>
          <a:xfrm>
            <a:off x="0" y="0"/>
            <a:ext cx="21564600" cy="14376400"/>
          </a:xfrm>
          <a:prstGeom prst="rect">
            <a:avLst/>
          </a:prstGeom>
        </p:spPr>
      </p:pic>
      <p:pic>
        <p:nvPicPr>
          <p:cNvPr id="4" name="Picture 3">
            <a:extLst>
              <a:ext uri="{FF2B5EF4-FFF2-40B4-BE49-F238E27FC236}">
                <a16:creationId xmlns:a16="http://schemas.microsoft.com/office/drawing/2014/main" id="{BDA901A8-FD3F-BBA6-C038-1B3121D817AB}"/>
              </a:ext>
            </a:extLst>
          </p:cNvPr>
          <p:cNvPicPr>
            <a:picLocks noChangeAspect="1"/>
          </p:cNvPicPr>
          <p:nvPr/>
        </p:nvPicPr>
        <p:blipFill>
          <a:blip r:embed="rId3"/>
          <a:stretch>
            <a:fillRect/>
          </a:stretch>
        </p:blipFill>
        <p:spPr>
          <a:xfrm>
            <a:off x="5905500" y="266700"/>
            <a:ext cx="9753600" cy="9753600"/>
          </a:xfrm>
          <a:prstGeom prst="rect">
            <a:avLst/>
          </a:prstGeom>
        </p:spPr>
      </p:pic>
    </p:spTree>
    <p:extLst>
      <p:ext uri="{BB962C8B-B14F-4D97-AF65-F5344CB8AC3E}">
        <p14:creationId xmlns:p14="http://schemas.microsoft.com/office/powerpoint/2010/main" val="267796468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3104944" y="1980738"/>
            <a:ext cx="6231947" cy="1545295"/>
          </a:xfrm>
          <a:prstGeom prst="rect">
            <a:avLst/>
          </a:prstGeom>
        </p:spPr>
        <p:txBody>
          <a:bodyPr wrap="square" lIns="0" tIns="0" rIns="0" bIns="0" rtlCol="0" anchor="t">
            <a:spAutoFit/>
          </a:bodyPr>
          <a:lstStyle/>
          <a:p>
            <a:pPr algn="ctr">
              <a:lnSpc>
                <a:spcPts val="12880"/>
              </a:lnSpc>
            </a:pPr>
            <a:r>
              <a:rPr lang="en-US" sz="9200" b="1" dirty="0">
                <a:solidFill>
                  <a:srgbClr val="FFC800"/>
                </a:solidFill>
                <a:latin typeface="Canva Sans Bold"/>
                <a:ea typeface="Canva Sans Bold"/>
                <a:cs typeface="Canva Sans Bold"/>
                <a:sym typeface="Canva Sans Bold"/>
              </a:rPr>
              <a:t>Main Page</a:t>
            </a:r>
          </a:p>
        </p:txBody>
      </p:sp>
      <p:sp>
        <p:nvSpPr>
          <p:cNvPr id="3" name="Freeform 3"/>
          <p:cNvSpPr/>
          <p:nvPr/>
        </p:nvSpPr>
        <p:spPr>
          <a:xfrm>
            <a:off x="1028700" y="2366866"/>
            <a:ext cx="10773912" cy="5805417"/>
          </a:xfrm>
          <a:custGeom>
            <a:avLst/>
            <a:gdLst/>
            <a:ahLst/>
            <a:cxnLst/>
            <a:rect l="l" t="t" r="r" b="b"/>
            <a:pathLst>
              <a:path w="10773912" h="5805417">
                <a:moveTo>
                  <a:pt x="0" y="0"/>
                </a:moveTo>
                <a:lnTo>
                  <a:pt x="10773912" y="0"/>
                </a:lnTo>
                <a:lnTo>
                  <a:pt x="10773912" y="5805417"/>
                </a:lnTo>
                <a:lnTo>
                  <a:pt x="0" y="5805417"/>
                </a:lnTo>
                <a:lnTo>
                  <a:pt x="0" y="0"/>
                </a:lnTo>
                <a:close/>
              </a:path>
            </a:pathLst>
          </a:custGeom>
          <a:blipFill>
            <a:blip r:embed="rId2"/>
            <a:stretch>
              <a:fillRect l="-8163" r="-9440"/>
            </a:stretch>
          </a:blipFill>
        </p:spPr>
      </p:sp>
      <p:sp>
        <p:nvSpPr>
          <p:cNvPr id="4" name="TextBox 4"/>
          <p:cNvSpPr txBox="1"/>
          <p:nvPr/>
        </p:nvSpPr>
        <p:spPr>
          <a:xfrm>
            <a:off x="12785251" y="3667547"/>
            <a:ext cx="6871335" cy="1780540"/>
          </a:xfrm>
          <a:prstGeom prst="rect">
            <a:avLst/>
          </a:prstGeom>
        </p:spPr>
        <p:txBody>
          <a:bodyPr lIns="0" tIns="0" rIns="0" bIns="0" rtlCol="0" anchor="t">
            <a:spAutoFit/>
          </a:bodyPr>
          <a:lstStyle/>
          <a:p>
            <a:pPr algn="ctr">
              <a:lnSpc>
                <a:spcPts val="4759"/>
              </a:lnSpc>
            </a:pPr>
            <a:endParaRPr dirty="0"/>
          </a:p>
          <a:p>
            <a:pPr algn="ctr">
              <a:lnSpc>
                <a:spcPts val="4759"/>
              </a:lnSpc>
            </a:pPr>
            <a:r>
              <a:rPr lang="en-US" sz="3399" dirty="0">
                <a:solidFill>
                  <a:srgbClr val="FFFFFF"/>
                </a:solidFill>
                <a:latin typeface="Canva Sans"/>
                <a:ea typeface="Canva Sans"/>
                <a:cs typeface="Canva Sans"/>
                <a:sym typeface="Canva Sans"/>
              </a:rPr>
              <a:t>This is where the page goes when</a:t>
            </a:r>
          </a:p>
          <a:p>
            <a:pPr algn="ctr">
              <a:lnSpc>
                <a:spcPts val="4759"/>
              </a:lnSpc>
            </a:pPr>
            <a:r>
              <a:rPr lang="en-US" sz="3399" dirty="0">
                <a:solidFill>
                  <a:srgbClr val="FFFFFF"/>
                </a:solidFill>
                <a:latin typeface="Canva Sans"/>
                <a:ea typeface="Canva Sans"/>
                <a:cs typeface="Canva Sans"/>
                <a:sym typeface="Canva Sans"/>
              </a:rPr>
              <a:t>the users opens the website</a:t>
            </a:r>
          </a:p>
        </p:txBody>
      </p:sp>
      <p:sp>
        <p:nvSpPr>
          <p:cNvPr id="5" name="TextBox 5"/>
          <p:cNvSpPr txBox="1"/>
          <p:nvPr/>
        </p:nvSpPr>
        <p:spPr>
          <a:xfrm>
            <a:off x="13075823" y="6162842"/>
            <a:ext cx="6580763" cy="178054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It has the header that makes it</a:t>
            </a:r>
          </a:p>
          <a:p>
            <a:pPr algn="ctr">
              <a:lnSpc>
                <a:spcPts val="4759"/>
              </a:lnSpc>
            </a:pPr>
            <a:r>
              <a:rPr lang="en-US" sz="3399" dirty="0">
                <a:solidFill>
                  <a:srgbClr val="FFFFFF"/>
                </a:solidFill>
                <a:latin typeface="Canva Sans"/>
                <a:ea typeface="Canva Sans"/>
                <a:cs typeface="Canva Sans"/>
                <a:sym typeface="Canva Sans"/>
              </a:rPr>
              <a:t>easier for the users to get</a:t>
            </a:r>
          </a:p>
          <a:p>
            <a:pPr algn="ctr">
              <a:lnSpc>
                <a:spcPts val="4759"/>
              </a:lnSpc>
            </a:pPr>
            <a:r>
              <a:rPr lang="en-US" sz="3399" dirty="0">
                <a:solidFill>
                  <a:srgbClr val="FFFFFF"/>
                </a:solidFill>
                <a:latin typeface="Canva Sans"/>
                <a:ea typeface="Canva Sans"/>
                <a:cs typeface="Canva Sans"/>
                <a:sym typeface="Canva Sans"/>
              </a:rPr>
              <a:t>access</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1574125" cy="10287000"/>
          </a:xfrm>
          <a:custGeom>
            <a:avLst/>
            <a:gdLst/>
            <a:ahLst/>
            <a:cxnLst/>
            <a:rect l="l" t="t" r="r" b="b"/>
            <a:pathLst>
              <a:path w="21574125" h="10287000">
                <a:moveTo>
                  <a:pt x="0" y="0"/>
                </a:moveTo>
                <a:lnTo>
                  <a:pt x="21574125" y="0"/>
                </a:lnTo>
                <a:lnTo>
                  <a:pt x="21574125" y="10287000"/>
                </a:lnTo>
                <a:lnTo>
                  <a:pt x="0" y="10287000"/>
                </a:lnTo>
                <a:lnTo>
                  <a:pt x="0" y="0"/>
                </a:lnTo>
                <a:close/>
              </a:path>
            </a:pathLst>
          </a:custGeom>
          <a:blipFill>
            <a:blip r:embed="rId2"/>
            <a:stretch>
              <a:fillRect l="-2034" r="-2034"/>
            </a:stretch>
          </a:blipFill>
        </p:spPr>
      </p:sp>
      <p:sp>
        <p:nvSpPr>
          <p:cNvPr id="3" name="Freeform 3"/>
          <p:cNvSpPr/>
          <p:nvPr/>
        </p:nvSpPr>
        <p:spPr>
          <a:xfrm>
            <a:off x="1714661" y="7260304"/>
            <a:ext cx="3393981" cy="980739"/>
          </a:xfrm>
          <a:custGeom>
            <a:avLst/>
            <a:gdLst/>
            <a:ahLst/>
            <a:cxnLst/>
            <a:rect l="l" t="t" r="r" b="b"/>
            <a:pathLst>
              <a:path w="3393981" h="980739">
                <a:moveTo>
                  <a:pt x="0" y="0"/>
                </a:moveTo>
                <a:lnTo>
                  <a:pt x="3393982" y="0"/>
                </a:lnTo>
                <a:lnTo>
                  <a:pt x="3393982" y="980739"/>
                </a:lnTo>
                <a:lnTo>
                  <a:pt x="0" y="980739"/>
                </a:lnTo>
                <a:lnTo>
                  <a:pt x="0" y="0"/>
                </a:lnTo>
                <a:close/>
              </a:path>
            </a:pathLst>
          </a:custGeom>
          <a:blipFill>
            <a:blip r:embed="rId3">
              <a:alphaModFix amt="65999"/>
              <a:extLst>
                <a:ext uri="{96DAC541-7B7A-43D3-8B79-37D633B846F1}">
                  <asvg:svgBlip xmlns:asvg="http://schemas.microsoft.com/office/drawing/2016/SVG/main" r:embed="rId4"/>
                </a:ext>
              </a:extLst>
            </a:blip>
            <a:stretch>
              <a:fillRect/>
            </a:stretch>
          </a:blipFill>
        </p:spPr>
      </p:sp>
      <p:sp>
        <p:nvSpPr>
          <p:cNvPr id="4" name="Freeform 4"/>
          <p:cNvSpPr/>
          <p:nvPr/>
        </p:nvSpPr>
        <p:spPr>
          <a:xfrm rot="-5400000">
            <a:off x="11668125"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5400000">
            <a:off x="8381851" y="381000"/>
            <a:ext cx="10287000" cy="9525000"/>
          </a:xfrm>
          <a:custGeom>
            <a:avLst/>
            <a:gdLst/>
            <a:ahLst/>
            <a:cxnLst/>
            <a:rect l="l" t="t" r="r" b="b"/>
            <a:pathLst>
              <a:path w="10287000" h="9525000">
                <a:moveTo>
                  <a:pt x="0" y="0"/>
                </a:moveTo>
                <a:lnTo>
                  <a:pt x="10287000" y="0"/>
                </a:lnTo>
                <a:lnTo>
                  <a:pt x="10287000" y="9525000"/>
                </a:lnTo>
                <a:lnTo>
                  <a:pt x="0" y="9525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12412134" y="3728402"/>
            <a:ext cx="6058540" cy="3658870"/>
          </a:xfrm>
          <a:prstGeom prst="rect">
            <a:avLst/>
          </a:prstGeom>
        </p:spPr>
        <p:txBody>
          <a:bodyPr lIns="0" tIns="0" rIns="0" bIns="0" rtlCol="0" anchor="t">
            <a:spAutoFit/>
          </a:bodyPr>
          <a:lstStyle/>
          <a:p>
            <a:pPr algn="ctr">
              <a:lnSpc>
                <a:spcPts val="7279"/>
              </a:lnSpc>
            </a:pPr>
            <a:r>
              <a:rPr lang="en-US" sz="5199" dirty="0">
                <a:solidFill>
                  <a:srgbClr val="FFC800"/>
                </a:solidFill>
                <a:latin typeface="Gagalin"/>
                <a:ea typeface="Gagalin"/>
                <a:cs typeface="Gagalin"/>
                <a:sym typeface="Gagalin"/>
              </a:rPr>
              <a:t>&lt;&lt; Game button &gt;&gt;</a:t>
            </a:r>
          </a:p>
          <a:p>
            <a:pPr algn="ctr">
              <a:lnSpc>
                <a:spcPts val="7279"/>
              </a:lnSpc>
            </a:pPr>
            <a:endParaRPr lang="en-US" sz="5199" dirty="0">
              <a:solidFill>
                <a:srgbClr val="FFC800"/>
              </a:solidFill>
              <a:latin typeface="Gagalin"/>
              <a:ea typeface="Gagalin"/>
              <a:cs typeface="Gagalin"/>
              <a:sym typeface="Gagalin"/>
            </a:endParaRPr>
          </a:p>
          <a:p>
            <a:pPr algn="ctr">
              <a:lnSpc>
                <a:spcPts val="7279"/>
              </a:lnSpc>
            </a:pPr>
            <a:r>
              <a:rPr lang="en-US" sz="5199" dirty="0">
                <a:solidFill>
                  <a:srgbClr val="FFDE59"/>
                </a:solidFill>
                <a:latin typeface="Gagalin"/>
                <a:ea typeface="Gagalin"/>
                <a:cs typeface="Gagalin"/>
                <a:sym typeface="Gagalin"/>
              </a:rPr>
              <a:t>-it will go to the</a:t>
            </a:r>
          </a:p>
          <a:p>
            <a:pPr algn="ctr">
              <a:lnSpc>
                <a:spcPts val="7279"/>
              </a:lnSpc>
            </a:pPr>
            <a:r>
              <a:rPr lang="en-US" sz="5199" dirty="0">
                <a:solidFill>
                  <a:srgbClr val="FFDE59"/>
                </a:solidFill>
                <a:latin typeface="Gagalin"/>
                <a:ea typeface="Gagalin"/>
                <a:cs typeface="Gagalin"/>
                <a:sym typeface="Gagalin"/>
              </a:rPr>
              <a:t>Roblox game page</a:t>
            </a:r>
          </a:p>
        </p:txBody>
      </p:sp>
      <p:sp>
        <p:nvSpPr>
          <p:cNvPr id="7" name="Freeform 7"/>
          <p:cNvSpPr/>
          <p:nvPr/>
        </p:nvSpPr>
        <p:spPr>
          <a:xfrm rot="9814973">
            <a:off x="4067898" y="4567139"/>
            <a:ext cx="6912932" cy="1952903"/>
          </a:xfrm>
          <a:custGeom>
            <a:avLst/>
            <a:gdLst/>
            <a:ahLst/>
            <a:cxnLst/>
            <a:rect l="l" t="t" r="r" b="b"/>
            <a:pathLst>
              <a:path w="6912932" h="1952903">
                <a:moveTo>
                  <a:pt x="0" y="0"/>
                </a:moveTo>
                <a:lnTo>
                  <a:pt x="6912932" y="0"/>
                </a:lnTo>
                <a:lnTo>
                  <a:pt x="6912932" y="1952903"/>
                </a:lnTo>
                <a:lnTo>
                  <a:pt x="0" y="195290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21214"/>
        </a:solidFill>
        <a:effectLst/>
      </p:bgPr>
    </p:bg>
    <p:spTree>
      <p:nvGrpSpPr>
        <p:cNvPr id="1" name=""/>
        <p:cNvGrpSpPr/>
        <p:nvPr/>
      </p:nvGrpSpPr>
      <p:grpSpPr>
        <a:xfrm>
          <a:off x="0" y="0"/>
          <a:ext cx="0" cy="0"/>
          <a:chOff x="0" y="0"/>
          <a:chExt cx="0" cy="0"/>
        </a:xfrm>
      </p:grpSpPr>
      <p:sp>
        <p:nvSpPr>
          <p:cNvPr id="2" name="Freeform 2"/>
          <p:cNvSpPr/>
          <p:nvPr/>
        </p:nvSpPr>
        <p:spPr>
          <a:xfrm>
            <a:off x="1181100" y="1104900"/>
            <a:ext cx="12487281" cy="7539196"/>
          </a:xfrm>
          <a:custGeom>
            <a:avLst/>
            <a:gdLst/>
            <a:ahLst/>
            <a:cxnLst/>
            <a:rect l="l" t="t" r="r" b="b"/>
            <a:pathLst>
              <a:path w="17401893" h="10506393">
                <a:moveTo>
                  <a:pt x="0" y="0"/>
                </a:moveTo>
                <a:lnTo>
                  <a:pt x="17401893" y="0"/>
                </a:lnTo>
                <a:lnTo>
                  <a:pt x="17401893" y="10506394"/>
                </a:lnTo>
                <a:lnTo>
                  <a:pt x="0" y="10506394"/>
                </a:lnTo>
                <a:lnTo>
                  <a:pt x="0" y="0"/>
                </a:lnTo>
                <a:close/>
              </a:path>
            </a:pathLst>
          </a:custGeom>
          <a:blipFill>
            <a:blip r:embed="rId2"/>
            <a:stretch>
              <a:fillRect/>
            </a:stretch>
          </a:blipFill>
        </p:spPr>
        <p:txBody>
          <a:bodyPr/>
          <a:lstStyle/>
          <a:p>
            <a:endParaRPr lang="en-MY" dirty="0"/>
          </a:p>
        </p:txBody>
      </p:sp>
      <p:sp>
        <p:nvSpPr>
          <p:cNvPr id="3" name="TextBox 2">
            <a:extLst>
              <a:ext uri="{FF2B5EF4-FFF2-40B4-BE49-F238E27FC236}">
                <a16:creationId xmlns:a16="http://schemas.microsoft.com/office/drawing/2014/main" id="{30258479-CE77-4134-FC24-E61EDA1F6448}"/>
              </a:ext>
            </a:extLst>
          </p:cNvPr>
          <p:cNvSpPr txBox="1"/>
          <p:nvPr/>
        </p:nvSpPr>
        <p:spPr>
          <a:xfrm>
            <a:off x="14287500" y="2628900"/>
            <a:ext cx="6364156" cy="3199594"/>
          </a:xfrm>
          <a:prstGeom prst="rect">
            <a:avLst/>
          </a:prstGeom>
        </p:spPr>
        <p:txBody>
          <a:bodyPr wrap="square" lIns="0" tIns="0" rIns="0" bIns="0" rtlCol="0" anchor="t">
            <a:spAutoFit/>
          </a:bodyPr>
          <a:lstStyle/>
          <a:p>
            <a:pPr algn="ctr">
              <a:lnSpc>
                <a:spcPts val="12880"/>
              </a:lnSpc>
            </a:pPr>
            <a:r>
              <a:rPr lang="en-US" sz="9200" b="1" dirty="0">
                <a:solidFill>
                  <a:srgbClr val="FFC800"/>
                </a:solidFill>
                <a:latin typeface="Canva Sans Bold"/>
                <a:ea typeface="Canva Sans Bold"/>
                <a:cs typeface="Canva Sans Bold"/>
                <a:sym typeface="Canva Sans Bold"/>
              </a:rPr>
              <a:t>Roblox Game Page</a:t>
            </a:r>
          </a:p>
        </p:txBody>
      </p:sp>
    </p:spTree>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1631</Words>
  <Application>Microsoft Office PowerPoint</Application>
  <PresentationFormat>Custom</PresentationFormat>
  <Paragraphs>194</Paragraphs>
  <Slides>46</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Canva Sans Bold</vt:lpstr>
      <vt:lpstr>Canva Sans</vt:lpstr>
      <vt:lpstr>Quotes Script</vt:lpstr>
      <vt:lpstr>Gagalin</vt:lpstr>
      <vt:lpstr>Garet Light</vt:lpstr>
      <vt:lpstr>Arial</vt:lpstr>
      <vt:lpstr>League Spartan</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SlideShow Terracore.hub</dc:title>
  <cp:lastModifiedBy>user</cp:lastModifiedBy>
  <cp:revision>6</cp:revision>
  <dcterms:created xsi:type="dcterms:W3CDTF">2006-08-16T00:00:00Z</dcterms:created>
  <dcterms:modified xsi:type="dcterms:W3CDTF">2025-08-14T02:21:18Z</dcterms:modified>
  <dc:identifier>DAGv3XM8QCo</dc:identifier>
</cp:coreProperties>
</file>

<file path=docProps/thumbnail.jpeg>
</file>